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notesSlides/notesSlide8.xml" ContentType="application/vnd.openxmlformats-officedocument.presentationml.notesSlide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  <Override PartName="/ppt/charts/colors32.xml" ContentType="application/vnd.ms-office.chartcolorstyle+xml"/>
  <Override PartName="/ppt/charts/style32.xml" ContentType="application/vnd.ms-office.chartstyle+xml"/>
  <Override PartName="/ppt/charts/colors33.xml" ContentType="application/vnd.ms-office.chartcolorstyle+xml"/>
  <Override PartName="/ppt/charts/style33.xml" ContentType="application/vnd.ms-office.chartstyle+xml"/>
  <Override PartName="/ppt/charts/colors34.xml" ContentType="application/vnd.ms-office.chartcolorstyle+xml"/>
  <Override PartName="/ppt/charts/style34.xml" ContentType="application/vnd.ms-office.chartstyle+xml"/>
  <Override PartName="/ppt/charts/colors35.xml" ContentType="application/vnd.ms-office.chartcolorstyle+xml"/>
  <Override PartName="/ppt/charts/style35.xml" ContentType="application/vnd.ms-office.chartstyle+xml"/>
  <Override PartName="/ppt/charts/colors36.xml" ContentType="application/vnd.ms-office.chartcolorstyle+xml"/>
  <Override PartName="/ppt/charts/style36.xml" ContentType="application/vnd.ms-office.chartstyle+xml"/>
  <Override PartName="/ppt/charts/colors37.xml" ContentType="application/vnd.ms-office.chartcolorstyle+xml"/>
  <Override PartName="/ppt/charts/style37.xml" ContentType="application/vnd.ms-office.chartstyle+xml"/>
  <Override PartName="/ppt/charts/colors38.xml" ContentType="application/vnd.ms-office.chartcolorstyle+xml"/>
  <Override PartName="/ppt/charts/style38.xml" ContentType="application/vnd.ms-office.chartstyle+xml"/>
  <Override PartName="/ppt/charts/colors39.xml" ContentType="application/vnd.ms-office.chartcolorstyle+xml"/>
  <Override PartName="/ppt/charts/style39.xml" ContentType="application/vnd.ms-office.chartstyle+xml"/>
  <Override PartName="/ppt/charts/colors40.xml" ContentType="application/vnd.ms-office.chartcolorstyle+xml"/>
  <Override PartName="/ppt/charts/style40.xml" ContentType="application/vnd.ms-office.chartstyle+xml"/>
  <Override PartName="/ppt/charts/colors41.xml" ContentType="application/vnd.ms-office.chartcolorstyle+xml"/>
  <Override PartName="/ppt/charts/style41.xml" ContentType="application/vnd.ms-office.chartstyle+xml"/>
  <Override PartName="/ppt/charts/colors42.xml" ContentType="application/vnd.ms-office.chartcolorstyle+xml"/>
  <Override PartName="/ppt/charts/style42.xml" ContentType="application/vnd.ms-office.chartstyle+xml"/>
  <Override PartName="/ppt/charts/colors43.xml" ContentType="application/vnd.ms-office.chartcolorstyle+xml"/>
  <Override PartName="/ppt/charts/style43.xml" ContentType="application/vnd.ms-office.chartstyle+xml"/>
  <Override PartName="/ppt/charts/colors44.xml" ContentType="application/vnd.ms-office.chartcolorstyle+xml"/>
  <Override PartName="/ppt/charts/style44.xml" ContentType="application/vnd.ms-office.chartstyle+xml"/>
  <Override PartName="/ppt/charts/colors45.xml" ContentType="application/vnd.ms-office.chartcolorstyle+xml"/>
  <Override PartName="/ppt/charts/style45.xml" ContentType="application/vnd.ms-office.chartstyle+xml"/>
  <Override PartName="/ppt/charts/colors46.xml" ContentType="application/vnd.ms-office.chartcolorstyle+xml"/>
  <Override PartName="/ppt/charts/style46.xml" ContentType="application/vnd.ms-office.chartstyle+xml"/>
  <Override PartName="/ppt/charts/colors47.xml" ContentType="application/vnd.ms-office.chartcolorstyle+xml"/>
  <Override PartName="/ppt/charts/style47.xml" ContentType="application/vnd.ms-office.chartstyle+xml"/>
  <Override PartName="/ppt/charts/colors48.xml" ContentType="application/vnd.ms-office.chartcolorstyle+xml"/>
  <Override PartName="/ppt/charts/style48.xml" ContentType="application/vnd.ms-office.chartstyle+xml"/>
  <Override PartName="/ppt/charts/colors49.xml" ContentType="application/vnd.ms-office.chartcolorstyle+xml"/>
  <Override PartName="/ppt/charts/style49.xml" ContentType="application/vnd.ms-office.chartstyle+xml"/>
  <Override PartName="/ppt/charts/colors50.xml" ContentType="application/vnd.ms-office.chartcolorstyle+xml"/>
  <Override PartName="/ppt/charts/style50.xml" ContentType="application/vnd.ms-office.chartstyle+xml"/>
  <Override PartName="/ppt/charts/colors51.xml" ContentType="application/vnd.ms-office.chartcolorstyle+xml"/>
  <Override PartName="/ppt/charts/style51.xml" ContentType="application/vnd.ms-office.chartstyle+xml"/>
  <Override PartName="/ppt/charts/colors52.xml" ContentType="application/vnd.ms-office.chartcolorstyle+xml"/>
  <Override PartName="/ppt/charts/style52.xml" ContentType="application/vnd.ms-office.chartstyle+xml"/>
  <Override PartName="/ppt/charts/colors53.xml" ContentType="application/vnd.ms-office.chartcolorstyle+xml"/>
  <Override PartName="/ppt/charts/style53.xml" ContentType="application/vnd.ms-office.chartstyle+xml"/>
  <Override PartName="/ppt/charts/colors54.xml" ContentType="application/vnd.ms-office.chartcolorstyle+xml"/>
  <Override PartName="/ppt/charts/style54.xml" ContentType="application/vnd.ms-office.chartstyle+xml"/>
  <Override PartName="/ppt/charts/colors55.xml" ContentType="application/vnd.ms-office.chartcolorstyle+xml"/>
  <Override PartName="/ppt/charts/style55.xml" ContentType="application/vnd.ms-office.chartstyle+xml"/>
  <Override PartName="/ppt/charts/colors56.xml" ContentType="application/vnd.ms-office.chartcolorstyle+xml"/>
  <Override PartName="/ppt/charts/style56.xml" ContentType="application/vnd.ms-office.chartstyle+xml"/>
  <Override PartName="/ppt/charts/colors57.xml" ContentType="application/vnd.ms-office.chartcolorstyle+xml"/>
  <Override PartName="/ppt/charts/style57.xml" ContentType="application/vnd.ms-office.chartstyle+xml"/>
  <Override PartName="/ppt/charts/colors58.xml" ContentType="application/vnd.ms-office.chartcolorstyle+xml"/>
  <Override PartName="/ppt/charts/style58.xml" ContentType="application/vnd.ms-office.chartstyle+xml"/>
  <Override PartName="/ppt/charts/colors59.xml" ContentType="application/vnd.ms-office.chartcolorstyle+xml"/>
  <Override PartName="/ppt/charts/style59.xml" ContentType="application/vnd.ms-office.chartstyle+xml"/>
  <Override PartName="/ppt/charts/colors60.xml" ContentType="application/vnd.ms-office.chartcolorstyle+xml"/>
  <Override PartName="/ppt/charts/style60.xml" ContentType="application/vnd.ms-office.chartstyle+xml"/>
  <Override PartName="/ppt/charts/colors61.xml" ContentType="application/vnd.ms-office.chartcolorstyle+xml"/>
  <Override PartName="/ppt/charts/style61.xml" ContentType="application/vnd.ms-office.chartstyle+xml"/>
  <Override PartName="/ppt/charts/colors62.xml" ContentType="application/vnd.ms-office.chartcolorstyle+xml"/>
  <Override PartName="/ppt/charts/style62.xml" ContentType="application/vnd.ms-office.chartstyle+xml"/>
  <Override PartName="/ppt/charts/colors63.xml" ContentType="application/vnd.ms-office.chartcolorstyle+xml"/>
  <Override PartName="/ppt/charts/style63.xml" ContentType="application/vnd.ms-office.chartstyle+xml"/>
  <Override PartName="/ppt/charts/colors64.xml" ContentType="application/vnd.ms-office.chartcolorstyle+xml"/>
  <Override PartName="/ppt/charts/style64.xml" ContentType="application/vnd.ms-office.chartstyle+xml"/>
  <Override PartName="/ppt/charts/colors65.xml" ContentType="application/vnd.ms-office.chartcolorstyle+xml"/>
  <Override PartName="/ppt/charts/style65.xml" ContentType="application/vnd.ms-office.chartstyle+xml"/>
  <Override PartName="/ppt/charts/colors66.xml" ContentType="application/vnd.ms-office.chartcolorstyle+xml"/>
  <Override PartName="/ppt/charts/style66.xml" ContentType="application/vnd.ms-office.chartstyle+xml"/>
  <Override PartName="/ppt/charts/colors67.xml" ContentType="application/vnd.ms-office.chartcolorstyle+xml"/>
  <Override PartName="/ppt/charts/style67.xml" ContentType="application/vnd.ms-office.chartstyle+xml"/>
  <Override PartName="/ppt/charts/colors68.xml" ContentType="application/vnd.ms-office.chartcolorstyle+xml"/>
  <Override PartName="/ppt/charts/style68.xml" ContentType="application/vnd.ms-office.chartstyle+xml"/>
  <Override PartName="/ppt/charts/colors69.xml" ContentType="application/vnd.ms-office.chartcolorstyle+xml"/>
  <Override PartName="/ppt/charts/style6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12" r:id="rId2"/>
  </p:sldMasterIdLst>
  <p:notesMasterIdLst>
    <p:notesMasterId r:id="rId48"/>
  </p:notesMasterIdLst>
  <p:handoutMasterIdLst>
    <p:handoutMasterId r:id="rId49"/>
  </p:handoutMasterIdLst>
  <p:sldIdLst>
    <p:sldId id="604" r:id="rId3"/>
    <p:sldId id="605" r:id="rId4"/>
    <p:sldId id="612" r:id="rId5"/>
    <p:sldId id="620" r:id="rId6"/>
    <p:sldId id="645" r:id="rId7"/>
    <p:sldId id="623" r:id="rId8"/>
    <p:sldId id="606" r:id="rId9"/>
    <p:sldId id="670" r:id="rId10"/>
    <p:sldId id="674" r:id="rId11"/>
    <p:sldId id="673" r:id="rId12"/>
    <p:sldId id="607" r:id="rId13"/>
    <p:sldId id="615" r:id="rId14"/>
    <p:sldId id="613" r:id="rId15"/>
    <p:sldId id="614" r:id="rId16"/>
    <p:sldId id="622" r:id="rId17"/>
    <p:sldId id="630" r:id="rId18"/>
    <p:sldId id="643" r:id="rId19"/>
    <p:sldId id="657" r:id="rId20"/>
    <p:sldId id="658" r:id="rId21"/>
    <p:sldId id="659" r:id="rId22"/>
    <p:sldId id="646" r:id="rId23"/>
    <p:sldId id="647" r:id="rId24"/>
    <p:sldId id="648" r:id="rId25"/>
    <p:sldId id="649" r:id="rId26"/>
    <p:sldId id="608" r:id="rId27"/>
    <p:sldId id="650" r:id="rId28"/>
    <p:sldId id="651" r:id="rId29"/>
    <p:sldId id="652" r:id="rId30"/>
    <p:sldId id="653" r:id="rId31"/>
    <p:sldId id="654" r:id="rId32"/>
    <p:sldId id="655" r:id="rId33"/>
    <p:sldId id="656" r:id="rId34"/>
    <p:sldId id="660" r:id="rId35"/>
    <p:sldId id="662" r:id="rId36"/>
    <p:sldId id="667" r:id="rId37"/>
    <p:sldId id="598" r:id="rId38"/>
    <p:sldId id="600" r:id="rId39"/>
    <p:sldId id="672" r:id="rId40"/>
    <p:sldId id="609" r:id="rId41"/>
    <p:sldId id="675" r:id="rId42"/>
    <p:sldId id="676" r:id="rId43"/>
    <p:sldId id="677" r:id="rId44"/>
    <p:sldId id="665" r:id="rId45"/>
    <p:sldId id="666" r:id="rId46"/>
    <p:sldId id="312" r:id="rId4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90" userDrawn="1">
          <p15:clr>
            <a:srgbClr val="A4A3A4"/>
          </p15:clr>
        </p15:guide>
        <p15:guide id="2" pos="3386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4070">
          <p15:clr>
            <a:srgbClr val="A4A3A4"/>
          </p15:clr>
        </p15:guide>
        <p15:guide id="6" orient="horz" pos="338">
          <p15:clr>
            <a:srgbClr val="A4A3A4"/>
          </p15:clr>
        </p15:guide>
        <p15:guide id="7" pos="2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Ganko" initials="N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E7E6E6"/>
    <a:srgbClr val="009999"/>
    <a:srgbClr val="FFC000"/>
    <a:srgbClr val="ED7D31"/>
    <a:srgbClr val="D9D9D9"/>
    <a:srgbClr val="3976C6"/>
    <a:srgbClr val="595959"/>
    <a:srgbClr val="008E94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0726" autoAdjust="0"/>
  </p:normalViewPr>
  <p:slideViewPr>
    <p:cSldViewPr snapToGrid="0">
      <p:cViewPr>
        <p:scale>
          <a:sx n="125" d="100"/>
          <a:sy n="125" d="100"/>
        </p:scale>
        <p:origin x="-186" y="-24"/>
      </p:cViewPr>
      <p:guideLst>
        <p:guide orient="horz" pos="3090"/>
        <p:guide orient="horz" pos="777"/>
        <p:guide orient="horz" pos="4070"/>
        <p:guide orient="horz" pos="338"/>
        <p:guide pos="3386"/>
        <p:guide pos="211"/>
        <p:guide pos="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notesViewPr>
    <p:cSldViewPr snapToGrid="0">
      <p:cViewPr varScale="1">
        <p:scale>
          <a:sx n="84" d="100"/>
          <a:sy n="84" d="100"/>
        </p:scale>
        <p:origin x="26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3" Type="http://schemas.microsoft.com/office/2011/relationships/chartStyle" Target="style62.xml"/><Relationship Id="rId2" Type="http://schemas.microsoft.com/office/2011/relationships/chartColorStyle" Target="colors62.xml"/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3" Type="http://schemas.microsoft.com/office/2011/relationships/chartStyle" Target="style63.xml"/><Relationship Id="rId2" Type="http://schemas.microsoft.com/office/2011/relationships/chartColorStyle" Target="colors63.xml"/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3" Type="http://schemas.microsoft.com/office/2011/relationships/chartStyle" Target="style64.xml"/><Relationship Id="rId2" Type="http://schemas.microsoft.com/office/2011/relationships/chartColorStyle" Target="colors64.xml"/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3" Type="http://schemas.microsoft.com/office/2011/relationships/chartStyle" Target="style65.xml"/><Relationship Id="rId2" Type="http://schemas.microsoft.com/office/2011/relationships/chartColorStyle" Target="colors65.xml"/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3" Type="http://schemas.microsoft.com/office/2011/relationships/chartStyle" Target="style66.xml"/><Relationship Id="rId2" Type="http://schemas.microsoft.com/office/2011/relationships/chartColorStyle" Target="colors66.xml"/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3" Type="http://schemas.microsoft.com/office/2011/relationships/chartStyle" Target="style67.xml"/><Relationship Id="rId2" Type="http://schemas.microsoft.com/office/2011/relationships/chartColorStyle" Target="colors67.xml"/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3" Type="http://schemas.microsoft.com/office/2011/relationships/chartStyle" Target="style68.xml"/><Relationship Id="rId2" Type="http://schemas.microsoft.com/office/2011/relationships/chartColorStyle" Target="colors68.xml"/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3" Type="http://schemas.microsoft.com/office/2011/relationships/chartStyle" Target="style69.xml"/><Relationship Id="rId2" Type="http://schemas.microsoft.com/office/2011/relationships/chartColorStyle" Target="colors69.xml"/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5E-2"/>
          <c:y val="4.7799541125445467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Arkusz1!$B$1</c:f>
              <c:strCache>
                <c:ptCount val="1"/>
                <c:pt idx="0">
                  <c:v>miasto &gt; 100 tys. </c:v>
                </c:pt>
              </c:strCache>
            </c:strRef>
          </c:tx>
          <c:spPr>
            <a:solidFill>
              <a:srgbClr val="0099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B5-45CD-A911-F72C9DF8B094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34-4E88-903F-8C03A940ECF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B5-45CD-A911-F72C9DF8B094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B5-45CD-A911-F72C9DF8B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 pomiar</c:v>
                </c:pt>
                <c:pt idx="1">
                  <c:v>2 pomiar</c:v>
                </c:pt>
                <c:pt idx="3">
                  <c:v>1 pomiar</c:v>
                </c:pt>
                <c:pt idx="4">
                  <c:v>2 pomiar</c:v>
                </c:pt>
                <c:pt idx="6">
                  <c:v>1 pomiar</c:v>
                </c:pt>
                <c:pt idx="7">
                  <c:v>2 pomiar</c:v>
                </c:pt>
                <c:pt idx="9">
                  <c:v>1 pomiar</c:v>
                </c:pt>
                <c:pt idx="10">
                  <c:v>2 pomiar</c:v>
                </c:pt>
                <c:pt idx="12">
                  <c:v>1 pomiar</c:v>
                </c:pt>
                <c:pt idx="13">
                  <c:v>2 pomiar</c:v>
                </c:pt>
              </c:strCache>
            </c:strRef>
          </c:cat>
          <c:val>
            <c:numRef>
              <c:f>Arkusz1!$B$2:$B$15</c:f>
              <c:numCache>
                <c:formatCode>0</c:formatCode>
                <c:ptCount val="14"/>
                <c:pt idx="0">
                  <c:v>54.6</c:v>
                </c:pt>
                <c:pt idx="1">
                  <c:v>74.599999999999994</c:v>
                </c:pt>
                <c:pt idx="3">
                  <c:v>0</c:v>
                </c:pt>
                <c:pt idx="4">
                  <c:v>28.199999999999996</c:v>
                </c:pt>
                <c:pt idx="6">
                  <c:v>81.3</c:v>
                </c:pt>
                <c:pt idx="7">
                  <c:v>76.099999999999994</c:v>
                </c:pt>
                <c:pt idx="9">
                  <c:v>0.1</c:v>
                </c:pt>
                <c:pt idx="10">
                  <c:v>0</c:v>
                </c:pt>
                <c:pt idx="12">
                  <c:v>19.600000000000001</c:v>
                </c:pt>
                <c:pt idx="13">
                  <c:v>47.5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C06-44D0-AD1D-D6B8F67460D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miasto &lt; 100 tys.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34-4E88-903F-8C03A940E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 pomiar</c:v>
                </c:pt>
                <c:pt idx="1">
                  <c:v>2 pomiar</c:v>
                </c:pt>
                <c:pt idx="3">
                  <c:v>1 pomiar</c:v>
                </c:pt>
                <c:pt idx="4">
                  <c:v>2 pomiar</c:v>
                </c:pt>
                <c:pt idx="6">
                  <c:v>1 pomiar</c:v>
                </c:pt>
                <c:pt idx="7">
                  <c:v>2 pomiar</c:v>
                </c:pt>
                <c:pt idx="9">
                  <c:v>1 pomiar</c:v>
                </c:pt>
                <c:pt idx="10">
                  <c:v>2 pomiar</c:v>
                </c:pt>
                <c:pt idx="12">
                  <c:v>1 pomiar</c:v>
                </c:pt>
                <c:pt idx="13">
                  <c:v>2 pomiar</c:v>
                </c:pt>
              </c:strCache>
            </c:strRef>
          </c:cat>
          <c:val>
            <c:numRef>
              <c:f>Arkusz1!$C$2:$C$15</c:f>
              <c:numCache>
                <c:formatCode>0</c:formatCode>
                <c:ptCount val="14"/>
                <c:pt idx="0">
                  <c:v>33.5</c:v>
                </c:pt>
                <c:pt idx="1">
                  <c:v>25.4</c:v>
                </c:pt>
                <c:pt idx="3">
                  <c:v>88.5</c:v>
                </c:pt>
                <c:pt idx="4">
                  <c:v>69.699999999999989</c:v>
                </c:pt>
                <c:pt idx="6">
                  <c:v>18.7</c:v>
                </c:pt>
                <c:pt idx="7">
                  <c:v>23.9</c:v>
                </c:pt>
                <c:pt idx="9">
                  <c:v>99.9</c:v>
                </c:pt>
                <c:pt idx="10">
                  <c:v>87.7</c:v>
                </c:pt>
                <c:pt idx="12">
                  <c:v>63.2</c:v>
                </c:pt>
                <c:pt idx="13">
                  <c:v>40.400000000000006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C06-44D0-AD1D-D6B8F67460DE}"/>
            </c:ext>
          </c:extLst>
        </c:ser>
        <c:ser>
          <c:idx val="0"/>
          <c:order val="2"/>
          <c:tx>
            <c:strRef>
              <c:f>Arkusz1!$D$1</c:f>
              <c:strCache>
                <c:ptCount val="1"/>
                <c:pt idx="0">
                  <c:v>miejscowość wiejska &lt; 10 tys.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8A-46A7-8FFD-1F51ABB034AC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8A-46A7-8FFD-1F51ABB034AC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B5-45CD-A911-F72C9DF8B09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B5-45CD-A911-F72C9DF8B09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B5-45CD-A911-F72C9DF8B094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8A-46A7-8FFD-1F51ABB034AC}"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8A-46A7-8FFD-1F51ABB03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 pomiar</c:v>
                </c:pt>
                <c:pt idx="1">
                  <c:v>2 pomiar</c:v>
                </c:pt>
                <c:pt idx="3">
                  <c:v>1 pomiar</c:v>
                </c:pt>
                <c:pt idx="4">
                  <c:v>2 pomiar</c:v>
                </c:pt>
                <c:pt idx="6">
                  <c:v>1 pomiar</c:v>
                </c:pt>
                <c:pt idx="7">
                  <c:v>2 pomiar</c:v>
                </c:pt>
                <c:pt idx="9">
                  <c:v>1 pomiar</c:v>
                </c:pt>
                <c:pt idx="10">
                  <c:v>2 pomiar</c:v>
                </c:pt>
                <c:pt idx="12">
                  <c:v>1 pomiar</c:v>
                </c:pt>
                <c:pt idx="13">
                  <c:v>2 pomiar</c:v>
                </c:pt>
              </c:strCache>
            </c:strRef>
          </c:cat>
          <c:val>
            <c:numRef>
              <c:f>Arkusz1!$D$2:$D$15</c:f>
              <c:numCache>
                <c:formatCode>0</c:formatCode>
                <c:ptCount val="14"/>
                <c:pt idx="0">
                  <c:v>11.899999999999999</c:v>
                </c:pt>
                <c:pt idx="1">
                  <c:v>0</c:v>
                </c:pt>
                <c:pt idx="3">
                  <c:v>11.5</c:v>
                </c:pt>
                <c:pt idx="4">
                  <c:v>2.1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12.3</c:v>
                </c:pt>
                <c:pt idx="12">
                  <c:v>17.2</c:v>
                </c:pt>
                <c:pt idx="13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C06-44D0-AD1D-D6B8F67460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12835584"/>
        <c:axId val="112230976"/>
      </c:barChart>
      <c:catAx>
        <c:axId val="11283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230976"/>
        <c:crosses val="autoZero"/>
        <c:auto val="1"/>
        <c:lblAlgn val="ctr"/>
        <c:lblOffset val="100"/>
        <c:noMultiLvlLbl val="0"/>
      </c:catAx>
      <c:valAx>
        <c:axId val="112230976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1283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2486353044616"/>
          <c:y val="0.10674198719610799"/>
          <c:w val="0.11961418175463991"/>
          <c:h val="0.65396807688502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06526625987352E-2"/>
          <c:y val="5.6027876252695154E-2"/>
          <c:w val="0.58798720472440946"/>
          <c:h val="0.86835576946371362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0AD47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D2-44DA-9B5B-0F3263AAB7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 próchnicą</c:v>
                </c:pt>
                <c:pt idx="1">
                  <c:v>Bez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66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D2-44DA-9B5B-0F3263AAB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06526625987352E-2"/>
          <c:y val="5.6027876252695154E-2"/>
          <c:w val="0.58798720472440946"/>
          <c:h val="0.86835576946371362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0AD47"/>
            </a:solidFill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66F-4264-B27D-4EAE357B885F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FF-4221-83B0-FAB4FE4B5C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 próchnicą</c:v>
                </c:pt>
                <c:pt idx="1">
                  <c:v>Bez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FF-4221-83B0-FAB4FE4B5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06526625987352E-2"/>
          <c:y val="5.6027876252695154E-2"/>
          <c:w val="0.58798720472440946"/>
          <c:h val="0.86835576946371362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472C4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F1-4E01-AAC5-27FA20799CB1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269-46E7-AD39-CFE2CDF06A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 próchnicą</c:v>
                </c:pt>
                <c:pt idx="1">
                  <c:v>Bez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F1-4E01-AAC5-27FA20799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06526625987352E-2"/>
          <c:y val="5.6027876252695154E-2"/>
          <c:w val="0.58798720472440946"/>
          <c:h val="0.86835576946371362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0AD47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23-4B6A-9212-D72C7BC9E9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 prochnica</c:v>
                </c:pt>
                <c:pt idx="1">
                  <c:v>bez prochnicy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25-4591-B199-06B0305B8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06526625987352E-2"/>
          <c:y val="0.76620044803080045"/>
          <c:w val="9.2946437772599144E-2"/>
          <c:h val="0.1581824929084384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00-49C1-B920-3E84C8EEE0EC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56-4D2F-9EF7-CC104EFD3A57}"/>
              </c:ext>
            </c:extLst>
          </c:dPt>
          <c:dLbls>
            <c:delete val="1"/>
          </c:dLbls>
          <c:cat>
            <c:strRef>
              <c:f>Arkusz1!$A$2:$A$3</c:f>
              <c:strCache>
                <c:ptCount val="2"/>
                <c:pt idx="0">
                  <c:v>Z próchnicą</c:v>
                </c:pt>
                <c:pt idx="1">
                  <c:v>Bez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00-49C1-B920-3E84C8EEE0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06526625987352E-2"/>
          <c:y val="5.6027876252695154E-2"/>
          <c:w val="0.58798720472440946"/>
          <c:h val="0.86835576946371362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0AD47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2F3-4714-B1A2-51359296A0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</c:v>
                </c:pt>
                <c:pt idx="1">
                  <c:v>bez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1F-45BE-9134-A0D1C51C9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06526625987352E-2"/>
          <c:y val="5.6027876252695154E-2"/>
          <c:w val="0.58798720472440946"/>
          <c:h val="0.86835576946371362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0AD47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59-4096-9A0A-BE0E78E838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 próchnicą</c:v>
                </c:pt>
                <c:pt idx="1">
                  <c:v>Bez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59-4096-9A0A-BE0E78E83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81869473030205E-2"/>
          <c:y val="9.9068353503756784E-2"/>
          <c:w val="0.58798720472440946"/>
          <c:h val="0.86835576946371362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0AD47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59-4096-9A0A-BE0E78E838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 próchnicą</c:v>
                </c:pt>
                <c:pt idx="1">
                  <c:v>Bez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75</c:v>
                </c:pt>
                <c:pt idx="1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59-4096-9A0A-BE0E78E83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79310488637385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8-4E3F-A284-54E3EF11C130}"/>
              </c:ext>
            </c:extLst>
          </c:dPt>
          <c:dPt>
            <c:idx val="4"/>
            <c:invertIfNegative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5-B2C8-4E3F-A284-54E3EF11C13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40404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40404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40404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40404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0</c:formatCode>
                <c:ptCount val="4"/>
                <c:pt idx="0">
                  <c:v>72</c:v>
                </c:pt>
                <c:pt idx="1">
                  <c:v>86</c:v>
                </c:pt>
                <c:pt idx="2">
                  <c:v>77</c:v>
                </c:pt>
                <c:pt idx="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C8-4E3F-A284-54E3EF11C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5927040"/>
        <c:axId val="116316352"/>
      </c:barChart>
      <c:catAx>
        <c:axId val="115927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6316352"/>
        <c:crosses val="autoZero"/>
        <c:auto val="1"/>
        <c:lblAlgn val="ctr"/>
        <c:lblOffset val="100"/>
        <c:noMultiLvlLbl val="0"/>
      </c:catAx>
      <c:valAx>
        <c:axId val="116316352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one"/>
        <c:crossAx val="11592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79310488637385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F3-4CDA-A2E0-29C08B6A21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40404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0</c:formatCode>
                <c:ptCount val="4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F3-4CDA-A2E0-29C08B6A2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5421696"/>
        <c:axId val="116316928"/>
      </c:barChart>
      <c:catAx>
        <c:axId val="115421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6316928"/>
        <c:crosses val="autoZero"/>
        <c:auto val="1"/>
        <c:lblAlgn val="ctr"/>
        <c:lblOffset val="100"/>
        <c:noMultiLvlLbl val="0"/>
      </c:catAx>
      <c:valAx>
        <c:axId val="116316928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one"/>
        <c:crossAx val="11542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6.8228531186793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356678569798043"/>
                  <c:y val="1.940184028147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79310488637385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57-4105-A180-FCCA8604B3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40404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0</c:formatCode>
                <c:ptCount val="4"/>
                <c:pt idx="0">
                  <c:v>72</c:v>
                </c:pt>
                <c:pt idx="1">
                  <c:v>73</c:v>
                </c:pt>
                <c:pt idx="2">
                  <c:v>71</c:v>
                </c:pt>
                <c:pt idx="3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57-4105-A180-FCCA8604B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9870208"/>
        <c:axId val="114501888"/>
      </c:barChart>
      <c:catAx>
        <c:axId val="13987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4501888"/>
        <c:crosses val="autoZero"/>
        <c:auto val="1"/>
        <c:lblAlgn val="ctr"/>
        <c:lblOffset val="100"/>
        <c:noMultiLvlLbl val="0"/>
      </c:catAx>
      <c:valAx>
        <c:axId val="114501888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13987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79310488637385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F7-430D-9E7B-1616341A97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40404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</c:numCache>
            </c:numRef>
          </c:cat>
          <c:val>
            <c:numRef>
              <c:f>Arkusz1!$B$2:$B$6</c:f>
              <c:numCache>
                <c:formatCode>0</c:formatCode>
                <c:ptCount val="5"/>
                <c:pt idx="0">
                  <c:v>72</c:v>
                </c:pt>
                <c:pt idx="1">
                  <c:v>73</c:v>
                </c:pt>
                <c:pt idx="2">
                  <c:v>71</c:v>
                </c:pt>
                <c:pt idx="3">
                  <c:v>69</c:v>
                </c:pt>
                <c:pt idx="4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F7-430D-9E7B-1616341A9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9871232"/>
        <c:axId val="114503616"/>
      </c:barChart>
      <c:catAx>
        <c:axId val="139871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4503616"/>
        <c:crosses val="autoZero"/>
        <c:auto val="1"/>
        <c:lblAlgn val="ctr"/>
        <c:lblOffset val="100"/>
        <c:noMultiLvlLbl val="0"/>
      </c:catAx>
      <c:valAx>
        <c:axId val="114503616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one"/>
        <c:crossAx val="13987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43"/>
          <c:y val="4.2684419148163254E-2"/>
          <c:w val="0.72616250784741909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ED7D31">
                  <a:alpha val="67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brak próchnicy</c:v>
                </c:pt>
                <c:pt idx="1">
                  <c:v>próchnica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43"/>
          <c:y val="4.2684419148163254E-2"/>
          <c:w val="0.72616250784741909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9C-4FF2-A714-98EB566E56A2}"/>
              </c:ext>
            </c:extLst>
          </c:dPt>
          <c:dPt>
            <c:idx val="1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9C-4FF2-A714-98EB566E56A2}"/>
              </c:ext>
            </c:extLst>
          </c:dPt>
          <c:cat>
            <c:strRef>
              <c:f>Arkusz1!$A$2:$A$3</c:f>
              <c:strCache>
                <c:ptCount val="2"/>
                <c:pt idx="0">
                  <c:v>brak próchnicy</c:v>
                </c:pt>
                <c:pt idx="1">
                  <c:v>próchnica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9C-4FF2-A714-98EB566E5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33668885103866E-3"/>
          <c:y val="1.4683953920867018E-2"/>
          <c:w val="0.98279884259882277"/>
          <c:h val="0.98531557333812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43"/>
          <c:y val="4.2684419148163254E-2"/>
          <c:w val="0.72616250784741909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ED7D31">
                  <a:alpha val="67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brak próchnicy</c:v>
                </c:pt>
                <c:pt idx="1">
                  <c:v>próchnica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43"/>
          <c:y val="4.2684419148163254E-2"/>
          <c:w val="0.72616250784741909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ED7D31">
                  <a:alpha val="67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43"/>
          <c:y val="4.2684419148163254E-2"/>
          <c:w val="0.72616250784741909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ED7D31">
                  <a:alpha val="67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43"/>
          <c:y val="4.2684419148163254E-2"/>
          <c:w val="0.72616250784741909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ED7D31">
                  <a:alpha val="67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799541125445461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Arkusz1!$E$1</c:f>
              <c:strCache>
                <c:ptCount val="1"/>
                <c:pt idx="0">
                  <c:v>wcale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Arkusz1!$E$2:$E$6</c:f>
              <c:numCache>
                <c:formatCode>0</c:formatCode>
                <c:ptCount val="5"/>
                <c:pt idx="0">
                  <c:v>10.4</c:v>
                </c:pt>
                <c:pt idx="1">
                  <c:v>7.3</c:v>
                </c:pt>
                <c:pt idx="2">
                  <c:v>7.7</c:v>
                </c:pt>
                <c:pt idx="3">
                  <c:v>10.8</c:v>
                </c:pt>
                <c:pt idx="4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C06-44D0-AD1D-D6B8F67460DE}"/>
            </c:ext>
          </c:extLst>
        </c:ser>
        <c:ser>
          <c:idx val="2"/>
          <c:order val="1"/>
          <c:tx>
            <c:strRef>
              <c:f>Arkusz1!$D$1</c:f>
              <c:strCache>
                <c:ptCount val="1"/>
                <c:pt idx="0">
                  <c:v>więcej niż 5 razy w roku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Arkusz1!$D$2:$D$6</c:f>
              <c:numCache>
                <c:formatCode>0</c:formatCode>
                <c:ptCount val="5"/>
                <c:pt idx="0">
                  <c:v>6</c:v>
                </c:pt>
                <c:pt idx="1">
                  <c:v>4</c:v>
                </c:pt>
                <c:pt idx="2">
                  <c:v>5.5</c:v>
                </c:pt>
                <c:pt idx="3">
                  <c:v>4.0999999999999996</c:v>
                </c:pt>
                <c:pt idx="4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C06-44D0-AD1D-D6B8F67460DE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3-5 razy w roku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7.11981385330772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E2-4B33-B8C2-782C21681A3D}"/>
                </c:ext>
              </c:extLst>
            </c:dLbl>
            <c:dLbl>
              <c:idx val="4"/>
              <c:layout>
                <c:manualLayout>
                  <c:x val="-7.7456128493007926E-17"/>
                  <c:y val="-9.84891862234049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C06-44D0-AD1D-D6B8F6746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Arkusz1!$C$2:$C$6</c:f>
              <c:numCache>
                <c:formatCode>0</c:formatCode>
                <c:ptCount val="5"/>
                <c:pt idx="0">
                  <c:v>19.8</c:v>
                </c:pt>
                <c:pt idx="1">
                  <c:v>17</c:v>
                </c:pt>
                <c:pt idx="2">
                  <c:v>24.8</c:v>
                </c:pt>
                <c:pt idx="3">
                  <c:v>21.2</c:v>
                </c:pt>
                <c:pt idx="4">
                  <c:v>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C06-44D0-AD1D-D6B8F67460DE}"/>
            </c:ext>
          </c:extLst>
        </c:ser>
        <c:ser>
          <c:idx val="0"/>
          <c:order val="3"/>
          <c:tx>
            <c:strRef>
              <c:f>Arkusz1!$B$1</c:f>
              <c:strCache>
                <c:ptCount val="1"/>
                <c:pt idx="0">
                  <c:v>1-2 razy w roku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Arkusz1!$B$2:$B$6</c:f>
              <c:numCache>
                <c:formatCode>0</c:formatCode>
                <c:ptCount val="5"/>
                <c:pt idx="0">
                  <c:v>63.8</c:v>
                </c:pt>
                <c:pt idx="1">
                  <c:v>71.7</c:v>
                </c:pt>
                <c:pt idx="2">
                  <c:v>62.1</c:v>
                </c:pt>
                <c:pt idx="3">
                  <c:v>63.9</c:v>
                </c:pt>
                <c:pt idx="4">
                  <c:v>66.2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C06-44D0-AD1D-D6B8F67460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42759424"/>
        <c:axId val="141326528"/>
      </c:barChart>
      <c:catAx>
        <c:axId val="14275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1326528"/>
        <c:crosses val="autoZero"/>
        <c:auto val="1"/>
        <c:lblAlgn val="ctr"/>
        <c:lblOffset val="100"/>
        <c:noMultiLvlLbl val="0"/>
      </c:catAx>
      <c:valAx>
        <c:axId val="141326528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4275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2486353044616"/>
          <c:y val="0.10674198719610799"/>
          <c:w val="0.14364100315132858"/>
          <c:h val="0.65396807688502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799541125445461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Arkusz1!$E$1</c:f>
              <c:strCache>
                <c:ptCount val="1"/>
                <c:pt idx="0">
                  <c:v>nie pamiętam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Arkusz1!$E$2:$E$6</c:f>
              <c:numCache>
                <c:formatCode>0</c:formatCode>
                <c:ptCount val="5"/>
                <c:pt idx="0">
                  <c:v>20</c:v>
                </c:pt>
                <c:pt idx="1">
                  <c:v>14</c:v>
                </c:pt>
                <c:pt idx="2">
                  <c:v>14</c:v>
                </c:pt>
                <c:pt idx="3">
                  <c:v>18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1D-4846-9623-BAB0F5F4668A}"/>
            </c:ext>
          </c:extLst>
        </c:ser>
        <c:ser>
          <c:idx val="2"/>
          <c:order val="1"/>
          <c:tx>
            <c:strRef>
              <c:f>Arkusz1!$D$1</c:f>
              <c:strCache>
                <c:ptCount val="1"/>
                <c:pt idx="0">
                  <c:v>rutynowa kontrola zębów/leczenie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Arkusz1!$D$2:$D$6</c:f>
              <c:numCache>
                <c:formatCode>0</c:formatCode>
                <c:ptCount val="5"/>
                <c:pt idx="0">
                  <c:v>49</c:v>
                </c:pt>
                <c:pt idx="1">
                  <c:v>58</c:v>
                </c:pt>
                <c:pt idx="2">
                  <c:v>58</c:v>
                </c:pt>
                <c:pt idx="3">
                  <c:v>49</c:v>
                </c:pt>
                <c:pt idx="4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1D-4846-9623-BAB0F5F4668A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leczenie/kontynuacja leczenia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7.11981385330772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1D-4846-9623-BAB0F5F4668A}"/>
                </c:ext>
              </c:extLst>
            </c:dLbl>
            <c:dLbl>
              <c:idx val="4"/>
              <c:layout>
                <c:manualLayout>
                  <c:x val="-7.7456128493007926E-17"/>
                  <c:y val="-9.84891862234049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1D-4846-9623-BAB0F5F46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Arkusz1!$C$2:$C$6</c:f>
              <c:numCache>
                <c:formatCode>0</c:formatCode>
                <c:ptCount val="5"/>
                <c:pt idx="0">
                  <c:v>18</c:v>
                </c:pt>
                <c:pt idx="1">
                  <c:v>19</c:v>
                </c:pt>
                <c:pt idx="2">
                  <c:v>14</c:v>
                </c:pt>
                <c:pt idx="3">
                  <c:v>21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1D-4846-9623-BAB0F5F4668A}"/>
            </c:ext>
          </c:extLst>
        </c:ser>
        <c:ser>
          <c:idx val="0"/>
          <c:order val="3"/>
          <c:tx>
            <c:strRef>
              <c:f>Arkusz1!$B$1</c:f>
              <c:strCache>
                <c:ptCount val="1"/>
                <c:pt idx="0">
                  <c:v>ból lub problem z zębem, dziąsłami, jamą ustną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Arkusz1!$B$2:$B$6</c:f>
              <c:numCache>
                <c:formatCode>0</c:formatCode>
                <c:ptCount val="5"/>
                <c:pt idx="0">
                  <c:v>13</c:v>
                </c:pt>
                <c:pt idx="1">
                  <c:v>9</c:v>
                </c:pt>
                <c:pt idx="2">
                  <c:v>15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41D-4846-9623-BAB0F5F466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42810624"/>
        <c:axId val="114524736"/>
      </c:barChart>
      <c:catAx>
        <c:axId val="14281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4524736"/>
        <c:crosses val="autoZero"/>
        <c:auto val="1"/>
        <c:lblAlgn val="ctr"/>
        <c:lblOffset val="100"/>
        <c:noMultiLvlLbl val="0"/>
      </c:catAx>
      <c:valAx>
        <c:axId val="114524736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4281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8552486353044616"/>
          <c:y val="0.10674198719610799"/>
          <c:w val="0.14364100315132858"/>
          <c:h val="0.6860072392249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9C-4FF2-A714-98EB566E56A2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9C-4FF2-A714-98EB566E56A2}"/>
              </c:ext>
            </c:extLst>
          </c:dPt>
          <c:cat>
            <c:strRef>
              <c:f>Arkusz1!$A$2:$A$3</c:f>
              <c:strCache>
                <c:ptCount val="2"/>
                <c:pt idx="0">
                  <c:v>dziewczynki</c:v>
                </c:pt>
                <c:pt idx="1">
                  <c:v>chłopcy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9C-4FF2-A714-98EB566E5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33668885103831E-3"/>
          <c:y val="1.4683953920867014E-2"/>
          <c:w val="0.98279884259882233"/>
          <c:h val="0.98531557333812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799541125445461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Arkusz1!$E$1</c:f>
              <c:strCache>
                <c:ptCount val="1"/>
                <c:pt idx="0">
                  <c:v>wcale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1A-410C-B703-08682ED02168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E1A-410C-B703-08682ED02168}"/>
                </c:ext>
              </c:extLst>
            </c:dLbl>
            <c:dLbl>
              <c:idx val="2"/>
              <c:layout>
                <c:manualLayout>
                  <c:x val="-8.1425572606933098E-17"/>
                  <c:y val="-1.4239627706615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E1A-410C-B703-08682ED021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1A-410C-B703-08682ED02168}"/>
                </c:ext>
              </c:extLst>
            </c:dLbl>
            <c:dLbl>
              <c:idx val="4"/>
              <c:layout>
                <c:manualLayout>
                  <c:x val="0"/>
                  <c:y val="-1.4239627706615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E1A-410C-B703-08682ED02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Arkusz1!$E$2:$E$6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1.6</c:v>
                </c:pt>
                <c:pt idx="3">
                  <c:v>1.3</c:v>
                </c:pt>
                <c:pt idx="4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1A-410C-B703-08682ED02168}"/>
            </c:ext>
          </c:extLst>
        </c:ser>
        <c:ser>
          <c:idx val="2"/>
          <c:order val="1"/>
          <c:tx>
            <c:strRef>
              <c:f>Arkusz1!$D$1</c:f>
              <c:strCache>
                <c:ptCount val="1"/>
                <c:pt idx="0">
                  <c:v>3 i więcej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0178196575866628E-17"/>
                  <c:y val="-1.06797207799617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1A-410C-B703-08682ED02168}"/>
                </c:ext>
              </c:extLst>
            </c:dLbl>
            <c:dLbl>
              <c:idx val="1"/>
              <c:layout>
                <c:manualLayout>
                  <c:x val="0"/>
                  <c:y val="-1.42396277066155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E1A-410C-B703-08682ED02168}"/>
                </c:ext>
              </c:extLst>
            </c:dLbl>
            <c:dLbl>
              <c:idx val="2"/>
              <c:layout>
                <c:manualLayout>
                  <c:x val="-8.1425572606933098E-17"/>
                  <c:y val="-1.4239627706615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E1A-410C-B703-08682ED02168}"/>
                </c:ext>
              </c:extLst>
            </c:dLbl>
            <c:dLbl>
              <c:idx val="4"/>
              <c:layout>
                <c:manualLayout>
                  <c:x val="0"/>
                  <c:y val="-1.42396277066155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E1A-410C-B703-08682ED02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Arkusz1!$D$2:$D$6</c:f>
              <c:numCache>
                <c:formatCode>0</c:formatCode>
                <c:ptCount val="5"/>
                <c:pt idx="0">
                  <c:v>8</c:v>
                </c:pt>
                <c:pt idx="1">
                  <c:v>6.5</c:v>
                </c:pt>
                <c:pt idx="2">
                  <c:v>7.9</c:v>
                </c:pt>
                <c:pt idx="3">
                  <c:v>9.4</c:v>
                </c:pt>
                <c:pt idx="4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1A-410C-B703-08682ED02168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7.11981385330772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1A-410C-B703-08682ED02168}"/>
                </c:ext>
              </c:extLst>
            </c:dLbl>
            <c:dLbl>
              <c:idx val="4"/>
              <c:layout>
                <c:manualLayout>
                  <c:x val="-7.7456128493007926E-17"/>
                  <c:y val="-9.84891862234049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1A-410C-B703-08682ED02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Arkusz1!$C$2:$C$6</c:f>
              <c:numCache>
                <c:formatCode>0</c:formatCode>
                <c:ptCount val="5"/>
                <c:pt idx="0">
                  <c:v>73.5</c:v>
                </c:pt>
                <c:pt idx="1">
                  <c:v>68.8</c:v>
                </c:pt>
                <c:pt idx="2">
                  <c:v>65.3</c:v>
                </c:pt>
                <c:pt idx="3">
                  <c:v>67.2</c:v>
                </c:pt>
                <c:pt idx="4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1A-410C-B703-08682ED02168}"/>
            </c:ext>
          </c:extLst>
        </c:ser>
        <c:ser>
          <c:idx val="0"/>
          <c:order val="3"/>
          <c:tx>
            <c:strRef>
              <c:f>Arkusz1!$B$1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Arkusz1!$B$2:$B$6</c:f>
              <c:numCache>
                <c:formatCode>0</c:formatCode>
                <c:ptCount val="5"/>
                <c:pt idx="0">
                  <c:v>18</c:v>
                </c:pt>
                <c:pt idx="1">
                  <c:v>24.2</c:v>
                </c:pt>
                <c:pt idx="2">
                  <c:v>25.2</c:v>
                </c:pt>
                <c:pt idx="3">
                  <c:v>22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E1A-410C-B703-08682ED021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44539136"/>
        <c:axId val="114527040"/>
      </c:barChart>
      <c:catAx>
        <c:axId val="14453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4527040"/>
        <c:crosses val="autoZero"/>
        <c:auto val="1"/>
        <c:lblAlgn val="ctr"/>
        <c:lblOffset val="100"/>
        <c:noMultiLvlLbl val="0"/>
      </c:catAx>
      <c:valAx>
        <c:axId val="114527040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4453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70357368551585"/>
          <c:y val="7.470282485622326E-2"/>
          <c:w val="0.12365449535554127"/>
          <c:h val="0.65396807688502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799541125445461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Arkusz1!$B$1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7F7F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Arkusz1!$B$2:$B$6</c:f>
              <c:numCache>
                <c:formatCode>0</c:formatCode>
                <c:ptCount val="5"/>
                <c:pt idx="0">
                  <c:v>13.7</c:v>
                </c:pt>
                <c:pt idx="1">
                  <c:v>12</c:v>
                </c:pt>
                <c:pt idx="2">
                  <c:v>16.8</c:v>
                </c:pt>
                <c:pt idx="3">
                  <c:v>15.6</c:v>
                </c:pt>
                <c:pt idx="4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EB-4CC1-9A2B-D82497275309}"/>
            </c:ext>
          </c:extLst>
        </c:ser>
        <c:ser>
          <c:idx val="2"/>
          <c:order val="1"/>
          <c:tx>
            <c:strRef>
              <c:f>Arkusz1!$C$1</c:f>
              <c:strCache>
                <c:ptCount val="1"/>
                <c:pt idx="0">
                  <c:v>6 i więcej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-1.6285114521386615E-16"/>
                  <c:y val="8.308318213071174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EB-4CC1-9A2B-D824972753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Arkusz1!$C$2:$C$6</c:f>
              <c:numCache>
                <c:formatCode>0</c:formatCode>
                <c:ptCount val="5"/>
                <c:pt idx="0">
                  <c:v>2.1</c:v>
                </c:pt>
                <c:pt idx="1">
                  <c:v>0.7</c:v>
                </c:pt>
                <c:pt idx="2">
                  <c:v>1.4</c:v>
                </c:pt>
                <c:pt idx="3">
                  <c:v>1.5</c:v>
                </c:pt>
                <c:pt idx="4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EB-4CC1-9A2B-D82497275309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3-5 minut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Arkusz1!$D$2:$D$6</c:f>
              <c:numCache>
                <c:formatCode>0</c:formatCode>
                <c:ptCount val="5"/>
                <c:pt idx="0">
                  <c:v>26.1</c:v>
                </c:pt>
                <c:pt idx="1">
                  <c:v>23.1</c:v>
                </c:pt>
                <c:pt idx="2">
                  <c:v>25.5</c:v>
                </c:pt>
                <c:pt idx="3">
                  <c:v>28</c:v>
                </c:pt>
                <c:pt idx="4">
                  <c:v>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EB-4CC1-9A2B-D82497275309}"/>
            </c:ext>
          </c:extLst>
        </c:ser>
        <c:ser>
          <c:idx val="0"/>
          <c:order val="3"/>
          <c:tx>
            <c:strRef>
              <c:f>Arkusz1!$E$1</c:f>
              <c:strCache>
                <c:ptCount val="1"/>
                <c:pt idx="0">
                  <c:v>1-2 minuty</c:v>
                </c:pt>
              </c:strCache>
            </c:strRef>
          </c:tx>
          <c:spPr>
            <a:solidFill>
              <a:srgbClr val="FFE6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Arkusz1!$E$2:$E$6</c:f>
              <c:numCache>
                <c:formatCode>0</c:formatCode>
                <c:ptCount val="5"/>
                <c:pt idx="0">
                  <c:v>54.9</c:v>
                </c:pt>
                <c:pt idx="1">
                  <c:v>60.7</c:v>
                </c:pt>
                <c:pt idx="2">
                  <c:v>51.2</c:v>
                </c:pt>
                <c:pt idx="3">
                  <c:v>50.4</c:v>
                </c:pt>
                <c:pt idx="4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EB-4CC1-9A2B-D82497275309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poniżej 1 minuty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Arkusz1!$F$2:$F$6</c:f>
              <c:numCache>
                <c:formatCode>0</c:formatCode>
                <c:ptCount val="5"/>
                <c:pt idx="0">
                  <c:v>3.2</c:v>
                </c:pt>
                <c:pt idx="1">
                  <c:v>3.4</c:v>
                </c:pt>
                <c:pt idx="2">
                  <c:v>5.0999999999999996</c:v>
                </c:pt>
                <c:pt idx="3">
                  <c:v>4.5999999999999996</c:v>
                </c:pt>
                <c:pt idx="4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5EB-4CC1-9A2B-D824972753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43878656"/>
        <c:axId val="114529344"/>
      </c:barChart>
      <c:catAx>
        <c:axId val="14387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4529344"/>
        <c:crosses val="autoZero"/>
        <c:auto val="1"/>
        <c:lblAlgn val="ctr"/>
        <c:lblOffset val="100"/>
        <c:noMultiLvlLbl val="0"/>
      </c:catAx>
      <c:valAx>
        <c:axId val="114529344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438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746261229077581"/>
          <c:y val="9.606226641614643E-2"/>
          <c:w val="0.12143377226712054"/>
          <c:h val="0.65396807688502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799541125445461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Arkusz1!$E$1</c:f>
              <c:strCache>
                <c:ptCount val="1"/>
                <c:pt idx="0">
                  <c:v>Po każdej infekcji jamy ustnej, przeziębieniu lub grypie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45-4D3C-AC09-A410A6C00BFF}"/>
                </c:ext>
              </c:extLst>
            </c:dLbl>
            <c:dLbl>
              <c:idx val="1"/>
              <c:layout>
                <c:manualLayout>
                  <c:x val="0"/>
                  <c:y val="-1.4239627706615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45-4D3C-AC09-A410A6C00BFF}"/>
                </c:ext>
              </c:extLst>
            </c:dLbl>
            <c:dLbl>
              <c:idx val="2"/>
              <c:layout>
                <c:manualLayout>
                  <c:x val="-8.1425572606933098E-17"/>
                  <c:y val="-1.77995346332693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45-4D3C-AC09-A410A6C00BFF}"/>
                </c:ext>
              </c:extLst>
            </c:dLbl>
            <c:dLbl>
              <c:idx val="3"/>
              <c:layout>
                <c:manualLayout>
                  <c:x val="-8.1425572606933098E-17"/>
                  <c:y val="-2.13594415599231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45-4D3C-AC09-A410A6C00BFF}"/>
                </c:ext>
              </c:extLst>
            </c:dLbl>
            <c:dLbl>
              <c:idx val="4"/>
              <c:layout>
                <c:manualLayout>
                  <c:x val="0"/>
                  <c:y val="-2.13594415599231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45-4D3C-AC09-A410A6C00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kujawsko-pomorskie</c:v>
                </c:pt>
                <c:pt idx="1">
                  <c:v>lubelskie</c:v>
                </c:pt>
                <c:pt idx="2">
                  <c:v>łódzkie</c:v>
                </c:pt>
                <c:pt idx="3">
                  <c:v>świętokrzyskie</c:v>
                </c:pt>
                <c:pt idx="4">
                  <c:v>wielkopolskie</c:v>
                </c:pt>
              </c:strCache>
            </c:strRef>
          </c:cat>
          <c:val>
            <c:numRef>
              <c:f>Arkusz1!$E$2:$E$6</c:f>
              <c:numCache>
                <c:formatCode>0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0.4</c:v>
                </c:pt>
                <c:pt idx="3">
                  <c:v>1.2</c:v>
                </c:pt>
                <c:pt idx="4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45-4D3C-AC09-A410A6C00BFF}"/>
            </c:ext>
          </c:extLst>
        </c:ser>
        <c:ser>
          <c:idx val="2"/>
          <c:order val="1"/>
          <c:tx>
            <c:strRef>
              <c:f>Arkusz1!$D$1</c:f>
              <c:strCache>
                <c:ptCount val="1"/>
                <c:pt idx="0">
                  <c:v>Raz na rok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kujawsko-pomorskie</c:v>
                </c:pt>
                <c:pt idx="1">
                  <c:v>lubelskie</c:v>
                </c:pt>
                <c:pt idx="2">
                  <c:v>łódzkie</c:v>
                </c:pt>
                <c:pt idx="3">
                  <c:v>świętokrzyskie</c:v>
                </c:pt>
                <c:pt idx="4">
                  <c:v>wielkopolskie</c:v>
                </c:pt>
              </c:strCache>
            </c:strRef>
          </c:cat>
          <c:val>
            <c:numRef>
              <c:f>Arkusz1!$D$2:$D$6</c:f>
              <c:numCache>
                <c:formatCode>0</c:formatCode>
                <c:ptCount val="5"/>
                <c:pt idx="0">
                  <c:v>21.8</c:v>
                </c:pt>
                <c:pt idx="1">
                  <c:v>17</c:v>
                </c:pt>
                <c:pt idx="2">
                  <c:v>23.3</c:v>
                </c:pt>
                <c:pt idx="3">
                  <c:v>19.399999999999999</c:v>
                </c:pt>
                <c:pt idx="4">
                  <c:v>24.3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45-4D3C-AC09-A410A6C00BFF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Raz na 6 miesięcy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7.11981385330772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5-4D3C-AC09-A410A6C00BFF}"/>
                </c:ext>
              </c:extLst>
            </c:dLbl>
            <c:dLbl>
              <c:idx val="4"/>
              <c:layout>
                <c:manualLayout>
                  <c:x val="-7.7456128493007926E-17"/>
                  <c:y val="-9.84891862234049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5-4D3C-AC09-A410A6C00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kujawsko-pomorskie</c:v>
                </c:pt>
                <c:pt idx="1">
                  <c:v>lubelskie</c:v>
                </c:pt>
                <c:pt idx="2">
                  <c:v>łódzkie</c:v>
                </c:pt>
                <c:pt idx="3">
                  <c:v>świętokrzyskie</c:v>
                </c:pt>
                <c:pt idx="4">
                  <c:v>wielkopolskie</c:v>
                </c:pt>
              </c:strCache>
            </c:strRef>
          </c:cat>
          <c:val>
            <c:numRef>
              <c:f>Arkusz1!$C$2:$C$6</c:f>
              <c:numCache>
                <c:formatCode>0</c:formatCode>
                <c:ptCount val="5"/>
                <c:pt idx="0">
                  <c:v>36.299999999999997</c:v>
                </c:pt>
                <c:pt idx="1">
                  <c:v>43</c:v>
                </c:pt>
                <c:pt idx="2">
                  <c:v>31.6</c:v>
                </c:pt>
                <c:pt idx="3">
                  <c:v>34.799999999999997</c:v>
                </c:pt>
                <c:pt idx="4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45-4D3C-AC09-A410A6C00BFF}"/>
            </c:ext>
          </c:extLst>
        </c:ser>
        <c:ser>
          <c:idx val="0"/>
          <c:order val="3"/>
          <c:tx>
            <c:strRef>
              <c:f>Arkusz1!$B$1</c:f>
              <c:strCache>
                <c:ptCount val="1"/>
                <c:pt idx="0">
                  <c:v>Raz na 3 miesiące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kujawsko-pomorskie</c:v>
                </c:pt>
                <c:pt idx="1">
                  <c:v>lubelskie</c:v>
                </c:pt>
                <c:pt idx="2">
                  <c:v>łódzkie</c:v>
                </c:pt>
                <c:pt idx="3">
                  <c:v>świętokrzyskie</c:v>
                </c:pt>
                <c:pt idx="4">
                  <c:v>wielkopolskie</c:v>
                </c:pt>
              </c:strCache>
            </c:strRef>
          </c:cat>
          <c:val>
            <c:numRef>
              <c:f>Arkusz1!$B$2:$B$6</c:f>
              <c:numCache>
                <c:formatCode>0</c:formatCode>
                <c:ptCount val="5"/>
                <c:pt idx="0">
                  <c:v>41.4</c:v>
                </c:pt>
                <c:pt idx="1">
                  <c:v>39.5</c:v>
                </c:pt>
                <c:pt idx="2">
                  <c:v>44.7</c:v>
                </c:pt>
                <c:pt idx="3">
                  <c:v>44.7</c:v>
                </c:pt>
                <c:pt idx="4">
                  <c:v>35.799999999999997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D45-4D3C-AC09-A410A6C00B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46394624"/>
        <c:axId val="114531648"/>
      </c:barChart>
      <c:catAx>
        <c:axId val="14639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4531648"/>
        <c:crosses val="autoZero"/>
        <c:auto val="1"/>
        <c:lblAlgn val="ctr"/>
        <c:lblOffset val="100"/>
        <c:noMultiLvlLbl val="0"/>
      </c:catAx>
      <c:valAx>
        <c:axId val="114531648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4639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2486353044616"/>
          <c:y val="0.10674198719610799"/>
          <c:w val="0.14364100315132858"/>
          <c:h val="0.65396807688502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528457432753809"/>
          <c:h val="0.96666795951046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9F2-481D-8678-9A1FAA6F80B6}"/>
              </c:ext>
            </c:extLst>
          </c:dPt>
          <c:dLbls>
            <c:dLbl>
              <c:idx val="1"/>
              <c:layout>
                <c:manualLayout>
                  <c:x val="-2.443715961954999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F2-481D-8678-9A1FAA6F8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46.6</c:v>
                </c:pt>
                <c:pt idx="1">
                  <c:v>26.7</c:v>
                </c:pt>
                <c:pt idx="2">
                  <c:v>27.3</c:v>
                </c:pt>
                <c:pt idx="3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F-4994-9873-F48A12B20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5470976"/>
        <c:axId val="140256960"/>
      </c:barChart>
      <c:catAx>
        <c:axId val="1454709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256960"/>
        <c:crosses val="autoZero"/>
        <c:auto val="1"/>
        <c:lblAlgn val="ctr"/>
        <c:lblOffset val="100"/>
        <c:noMultiLvlLbl val="0"/>
      </c:catAx>
      <c:valAx>
        <c:axId val="140256960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one"/>
        <c:crossAx val="14547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528457432753809"/>
          <c:h val="0.96666795951046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54D-4B97-93A4-1123D387F9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54.1</c:v>
                </c:pt>
                <c:pt idx="1">
                  <c:v>28</c:v>
                </c:pt>
                <c:pt idx="2">
                  <c:v>25.1</c:v>
                </c:pt>
                <c:pt idx="3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F-4994-9873-F48A12B20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5575936"/>
        <c:axId val="140258688"/>
      </c:barChart>
      <c:catAx>
        <c:axId val="145575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258688"/>
        <c:crosses val="autoZero"/>
        <c:auto val="1"/>
        <c:lblAlgn val="ctr"/>
        <c:lblOffset val="100"/>
        <c:noMultiLvlLbl val="0"/>
      </c:catAx>
      <c:valAx>
        <c:axId val="140258688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one"/>
        <c:crossAx val="14557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528457432753809"/>
          <c:h val="0.96666795951046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96-48A6-8DD5-A873A47570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49.5</c:v>
                </c:pt>
                <c:pt idx="1">
                  <c:v>26.5</c:v>
                </c:pt>
                <c:pt idx="2">
                  <c:v>28.7</c:v>
                </c:pt>
                <c:pt idx="3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F-4994-9873-F48A12B20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5670656"/>
        <c:axId val="140260416"/>
      </c:barChart>
      <c:catAx>
        <c:axId val="145670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260416"/>
        <c:crosses val="autoZero"/>
        <c:auto val="1"/>
        <c:lblAlgn val="ctr"/>
        <c:lblOffset val="100"/>
        <c:noMultiLvlLbl val="0"/>
      </c:catAx>
      <c:valAx>
        <c:axId val="140260416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one"/>
        <c:crossAx val="14567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528457432753809"/>
          <c:h val="0.96666795951046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D0B-4B40-B20E-DF8E6D98FA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47.6</c:v>
                </c:pt>
                <c:pt idx="1">
                  <c:v>26.8</c:v>
                </c:pt>
                <c:pt idx="2">
                  <c:v>25</c:v>
                </c:pt>
                <c:pt idx="3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F-4994-9873-F48A12B20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5576960"/>
        <c:axId val="140262144"/>
      </c:barChart>
      <c:catAx>
        <c:axId val="145576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262144"/>
        <c:crosses val="autoZero"/>
        <c:auto val="1"/>
        <c:lblAlgn val="ctr"/>
        <c:lblOffset val="100"/>
        <c:noMultiLvlLbl val="0"/>
      </c:catAx>
      <c:valAx>
        <c:axId val="140262144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one"/>
        <c:crossAx val="14557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528457432753809"/>
          <c:h val="0.966667959510465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486-4B63-931D-BE605760CA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46</c:v>
                </c:pt>
                <c:pt idx="1">
                  <c:v>25.4</c:v>
                </c:pt>
                <c:pt idx="2">
                  <c:v>23.9</c:v>
                </c:pt>
                <c:pt idx="3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F-4994-9873-F48A12B20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5671680"/>
        <c:axId val="147432000"/>
      </c:barChart>
      <c:catAx>
        <c:axId val="145671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7432000"/>
        <c:crosses val="autoZero"/>
        <c:auto val="1"/>
        <c:lblAlgn val="ctr"/>
        <c:lblOffset val="100"/>
        <c:noMultiLvlLbl val="0"/>
      </c:catAx>
      <c:valAx>
        <c:axId val="147432000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one"/>
        <c:crossAx val="14567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799541125445461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Arkusz1!$B$1</c:f>
              <c:strCache>
                <c:ptCount val="1"/>
                <c:pt idx="0">
                  <c:v>nie pamiętam</c:v>
                </c:pt>
              </c:strCache>
            </c:strRef>
          </c:tx>
          <c:spPr>
            <a:solidFill>
              <a:srgbClr val="7F7F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Arkusz1!$B$2:$B$6</c:f>
              <c:numCache>
                <c:formatCode>0</c:formatCode>
                <c:ptCount val="5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22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EC-4750-8BB4-F4781E6B0A49}"/>
            </c:ext>
          </c:extLst>
        </c:ser>
        <c:ser>
          <c:idx val="2"/>
          <c:order val="1"/>
          <c:tx>
            <c:strRef>
              <c:f>Arkusz1!$C$1</c:f>
              <c:strCache>
                <c:ptCount val="1"/>
                <c:pt idx="0">
                  <c:v>nigdy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06797207799615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EC-4750-8BB4-F4781E6B0A49}"/>
                </c:ext>
              </c:extLst>
            </c:dLbl>
            <c:dLbl>
              <c:idx val="1"/>
              <c:layout>
                <c:manualLayout>
                  <c:x val="-4.0712786303466568E-17"/>
                  <c:y val="-1.4239627706615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EC-4750-8BB4-F4781E6B0A49}"/>
                </c:ext>
              </c:extLst>
            </c:dLbl>
            <c:dLbl>
              <c:idx val="2"/>
              <c:layout>
                <c:manualLayout>
                  <c:x val="0"/>
                  <c:y val="-1.4239627706615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EC-4750-8BB4-F4781E6B0A49}"/>
                </c:ext>
              </c:extLst>
            </c:dLbl>
            <c:dLbl>
              <c:idx val="3"/>
              <c:layout>
                <c:manualLayout>
                  <c:x val="0"/>
                  <c:y val="-1.77995346332693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EC-4750-8BB4-F4781E6B0A49}"/>
                </c:ext>
              </c:extLst>
            </c:dLbl>
            <c:dLbl>
              <c:idx val="4"/>
              <c:layout>
                <c:manualLayout>
                  <c:x val="-1.6285114521386615E-16"/>
                  <c:y val="-1.69687028119620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C-4750-8BB4-F4781E6B0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Arkusz1!$C$2:$C$6</c:f>
              <c:numCache>
                <c:formatCode>0</c:formatCode>
                <c:ptCount val="5"/>
                <c:pt idx="0">
                  <c:v>50</c:v>
                </c:pt>
                <c:pt idx="1">
                  <c:v>37</c:v>
                </c:pt>
                <c:pt idx="2">
                  <c:v>44</c:v>
                </c:pt>
                <c:pt idx="3">
                  <c:v>38</c:v>
                </c:pt>
                <c:pt idx="4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EC-4750-8BB4-F4781E6B0A49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rzadko</c:v>
                </c:pt>
              </c:strCache>
            </c:strRef>
          </c:tx>
          <c:spPr>
            <a:solidFill>
              <a:srgbClr val="FFE6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Arkusz1!$D$2:$D$6</c:f>
              <c:numCache>
                <c:formatCode>0</c:formatCode>
                <c:ptCount val="5"/>
                <c:pt idx="0">
                  <c:v>30</c:v>
                </c:pt>
                <c:pt idx="1">
                  <c:v>42</c:v>
                </c:pt>
                <c:pt idx="2">
                  <c:v>36</c:v>
                </c:pt>
                <c:pt idx="3">
                  <c:v>28</c:v>
                </c:pt>
                <c:pt idx="4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2EC-4750-8BB4-F4781E6B0A49}"/>
            </c:ext>
          </c:extLst>
        </c:ser>
        <c:ser>
          <c:idx val="0"/>
          <c:order val="3"/>
          <c:tx>
            <c:strRef>
              <c:f>Arkusz1!$E$1</c:f>
              <c:strCache>
                <c:ptCount val="1"/>
                <c:pt idx="0">
                  <c:v>okazjonalnie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Arkusz1!$E$2:$E$6</c:f>
              <c:numCache>
                <c:formatCode>0</c:formatCode>
                <c:ptCount val="5"/>
                <c:pt idx="0">
                  <c:v>10</c:v>
                </c:pt>
                <c:pt idx="1">
                  <c:v>14</c:v>
                </c:pt>
                <c:pt idx="2">
                  <c:v>9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EC-4750-8BB4-F4781E6B0A49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często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3.55990692665386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EC-4750-8BB4-F4781E6B0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Arkusz1!$F$2:$F$6</c:f>
              <c:numCache>
                <c:formatCode>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2EC-4750-8BB4-F4781E6B0A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47776512"/>
        <c:axId val="147434304"/>
      </c:barChart>
      <c:catAx>
        <c:axId val="14777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434304"/>
        <c:crosses val="autoZero"/>
        <c:auto val="1"/>
        <c:lblAlgn val="ctr"/>
        <c:lblOffset val="100"/>
        <c:noMultiLvlLbl val="0"/>
      </c:catAx>
      <c:valAx>
        <c:axId val="147434304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4777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636574295077782"/>
          <c:y val="9.606226641614643E-2"/>
          <c:w val="0.12143377226712054"/>
          <c:h val="0.65396807688502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799541125445461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Arkusz1!$B$1</c:f>
              <c:strCache>
                <c:ptCount val="1"/>
                <c:pt idx="0">
                  <c:v>nie wiem</c:v>
                </c:pt>
              </c:strCache>
            </c:strRef>
          </c:tx>
          <c:spPr>
            <a:solidFill>
              <a:srgbClr val="7F7F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Arkusz1!$B$2:$B$6</c:f>
              <c:numCache>
                <c:formatCode>0</c:formatCode>
                <c:ptCount val="5"/>
                <c:pt idx="0">
                  <c:v>23</c:v>
                </c:pt>
                <c:pt idx="1">
                  <c:v>12</c:v>
                </c:pt>
                <c:pt idx="2">
                  <c:v>19</c:v>
                </c:pt>
                <c:pt idx="3">
                  <c:v>15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3C-44E6-ADF5-F99DC93FF916}"/>
            </c:ext>
          </c:extLst>
        </c:ser>
        <c:ser>
          <c:idx val="2"/>
          <c:order val="1"/>
          <c:tx>
            <c:strRef>
              <c:f>Arkusz1!$C$1</c:f>
              <c:strCache>
                <c:ptCount val="1"/>
                <c:pt idx="0">
                  <c:v>bardzo słabe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val>
            <c:numRef>
              <c:f>Arkusz1!$C$2:$C$6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3C-44E6-ADF5-F99DC93FF916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słabe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Arkusz1!$D$2:$D$6</c:f>
              <c:numCache>
                <c:formatCode>0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53C-44E6-ADF5-F99DC93FF916}"/>
            </c:ext>
          </c:extLst>
        </c:ser>
        <c:ser>
          <c:idx val="0"/>
          <c:order val="3"/>
          <c:tx>
            <c:strRef>
              <c:f>Arkusz1!$E$1</c:f>
              <c:strCache>
                <c:ptCount val="1"/>
                <c:pt idx="0">
                  <c:v>średnie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Arkusz1!$E$2:$E$6</c:f>
              <c:numCache>
                <c:formatCode>0</c:formatCode>
                <c:ptCount val="5"/>
                <c:pt idx="0">
                  <c:v>20</c:v>
                </c:pt>
                <c:pt idx="1">
                  <c:v>24</c:v>
                </c:pt>
                <c:pt idx="2">
                  <c:v>29</c:v>
                </c:pt>
                <c:pt idx="3">
                  <c:v>34</c:v>
                </c:pt>
                <c:pt idx="4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53C-44E6-ADF5-F99DC93FF916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dobre</c:v>
                </c:pt>
              </c:strCache>
            </c:strRef>
          </c:tx>
          <c:spPr>
            <a:solidFill>
              <a:srgbClr val="FFE6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3.55990692665386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3C-44E6-ADF5-F99DC93FF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Arkusz1!$F$2:$F$6</c:f>
              <c:numCache>
                <c:formatCode>0</c:formatCode>
                <c:ptCount val="5"/>
                <c:pt idx="0">
                  <c:v>35</c:v>
                </c:pt>
                <c:pt idx="1">
                  <c:v>52</c:v>
                </c:pt>
                <c:pt idx="2">
                  <c:v>34</c:v>
                </c:pt>
                <c:pt idx="3">
                  <c:v>40</c:v>
                </c:pt>
                <c:pt idx="4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53C-44E6-ADF5-F99DC93FF916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bardzo dobre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Arkusz1!$G$2:$G$6</c:f>
              <c:numCache>
                <c:formatCode>0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53C-44E6-ADF5-F99DC93FF916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doskonale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Arkusz1!$H$2:$H$6</c:f>
              <c:numCache>
                <c:formatCode>0</c:formatCode>
                <c:ptCount val="5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53C-44E6-ADF5-F99DC93FF9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48106752"/>
        <c:axId val="147436608"/>
      </c:barChart>
      <c:catAx>
        <c:axId val="14810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436608"/>
        <c:crosses val="autoZero"/>
        <c:auto val="1"/>
        <c:lblAlgn val="ctr"/>
        <c:lblOffset val="100"/>
        <c:noMultiLvlLbl val="0"/>
      </c:catAx>
      <c:valAx>
        <c:axId val="147436608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481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91080456972369"/>
          <c:y val="6.4023104076261633E-2"/>
          <c:w val="9.3719235553671745E-2"/>
          <c:h val="0.70930276559918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228300209565534"/>
                  <c:y val="-8.106300684851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608318346249544"/>
                  <c:y val="-3.6733568622955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5.5354749602163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356678569798043"/>
                  <c:y val="-4.992944040921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Arkusz1!$A$2:$A$3</c:f>
              <c:numCache>
                <c:formatCode>General</c:formatCode>
                <c:ptCount val="2"/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228300209565534"/>
                  <c:y val="-8.106300684851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608318346249544"/>
                  <c:y val="3.953084013680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96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5.633030077219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522827066807629"/>
                  <c:y val="-2.490576132024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7209544858124504"/>
                  <c:y val="-1.5920938091415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028837691537971"/>
                      <c:h val="0.147067220681703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56221571911594"/>
                  <c:y val="5.123527051482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9.85729843554718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243122875586473"/>
                  <c:y val="9.101723182578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5.5354749602163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356678569798043"/>
                  <c:y val="-4.992944040921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228300209565534"/>
                  <c:y val="-8.106300684851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608318346249544"/>
                  <c:y val="3.953084013680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5.633030077219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522827066807629"/>
                  <c:y val="-2.490576132024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-2.1717683179218975E-2"/>
                  <c:y val="-1.2317685390201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243122875586473"/>
                  <c:y val="9.101723182578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6359987216591931"/>
                  <c:y val="-6.1325974391099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243122875586473"/>
                  <c:y val="9.101723182578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8.65276219643617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522827066807629"/>
                  <c:y val="-2.490576132024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9C-4FF2-A714-98EB566E56A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9C-4FF2-A714-98EB566E56A2}"/>
              </c:ext>
            </c:extLst>
          </c:dPt>
          <c:cat>
            <c:strRef>
              <c:f>Arkusz1!$A$2:$A$3</c:f>
              <c:strCache>
                <c:ptCount val="2"/>
                <c:pt idx="0">
                  <c:v>w normie</c:v>
                </c:pt>
                <c:pt idx="1">
                  <c:v>poza normą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9C-4FF2-A714-98EB566E5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33668885103831E-3"/>
          <c:y val="1.4683953920867014E-2"/>
          <c:w val="0.98279884259882233"/>
          <c:h val="0.98531557333812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9C-4F2B-857C-B2E666B7A291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5.5354749602163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4.0917694431383912E-2"/>
                  <c:y val="2.787944658946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dLbl>
              <c:idx val="2"/>
              <c:layout>
                <c:manualLayout>
                  <c:x val="-4.2137348748799437E-2"/>
                  <c:y val="-0.13475811264019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9C-4F2B-857C-B2E666B7A2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Arkusz1!$A$2:$A$4</c:f>
              <c:numCache>
                <c:formatCode>General</c:formatCode>
                <c:ptCount val="3"/>
              </c:numCache>
            </c:numRef>
          </c:cat>
          <c:val>
            <c:numRef>
              <c:f>Arkusz1!$B$2:$B$4</c:f>
              <c:numCache>
                <c:formatCode>0.0</c:formatCode>
                <c:ptCount val="3"/>
                <c:pt idx="0">
                  <c:v>99.6</c:v>
                </c:pt>
                <c:pt idx="1">
                  <c:v>0.4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40C-427A-A792-15E84ABD2F9B}"/>
              </c:ext>
            </c:extLst>
          </c:dPt>
          <c:dLbls>
            <c:dLbl>
              <c:idx val="0"/>
              <c:layout>
                <c:manualLayout>
                  <c:x val="3.7020125300895067E-2"/>
                  <c:y val="-3.98234046437765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205697614139148"/>
                      <c:h val="0.164799051100167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608318346249544"/>
                  <c:y val="3.953084013680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dLbl>
              <c:idx val="2"/>
              <c:layout>
                <c:manualLayout>
                  <c:x val="-2.9378197322788461E-2"/>
                  <c:y val="-8.4725825049044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0C-427A-A792-15E84ABD2F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Arkusz1!$B$2:$B$4</c:f>
              <c:numCache>
                <c:formatCode>0.0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F74-4F78-85F8-7E6EF7A45E5E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5.633030077219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5.1555511350621482E-2"/>
                  <c:y val="2.177972633356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dLbl>
              <c:idx val="2"/>
              <c:layout>
                <c:manualLayout>
                  <c:x val="-4.2137348748799437E-2"/>
                  <c:y val="-0.10363459024167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74-4F78-85F8-7E6EF7A45E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Arkusz1!$B$2:$B$4</c:f>
              <c:numCache>
                <c:formatCode>0.0</c:formatCode>
                <c:ptCount val="3"/>
                <c:pt idx="0">
                  <c:v>99.1</c:v>
                </c:pt>
                <c:pt idx="1">
                  <c:v>0.8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58-4410-9869-356461554095}"/>
              </c:ext>
            </c:extLst>
          </c:dPt>
          <c:dLbls>
            <c:dLbl>
              <c:idx val="0"/>
              <c:layout>
                <c:manualLayout>
                  <c:x val="3.4887739560602968E-2"/>
                  <c:y val="1.13122975898875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684328547144563"/>
                      <c:h val="0.201533384879114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3.8397008531552278E-2"/>
                  <c:y val="3.8251911829756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dLbl>
              <c:idx val="2"/>
              <c:layout>
                <c:manualLayout>
                  <c:x val="-3.731750394830434E-2"/>
                  <c:y val="-7.8778046398555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58-4410-9869-3564615540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Arkusz1!$B$2:$B$4</c:f>
              <c:numCache>
                <c:formatCode>0.0</c:formatCode>
                <c:ptCount val="3"/>
                <c:pt idx="0">
                  <c:v>99.7</c:v>
                </c:pt>
                <c:pt idx="1">
                  <c:v>0.2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C-44EF-8E07-F243C3464732}"/>
              </c:ext>
            </c:extLst>
          </c:dPt>
          <c:dLbls>
            <c:dLbl>
              <c:idx val="0"/>
              <c:layout>
                <c:manualLayout>
                  <c:x val="2.8443865761670989E-2"/>
                  <c:y val="7.785169273976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243122875586473"/>
                  <c:y val="9.101723182578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dLbl>
              <c:idx val="2"/>
              <c:layout>
                <c:manualLayout>
                  <c:x val="-3.5758024200192078E-2"/>
                  <c:y val="-9.5853709642042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7C-44EF-8E07-F243C3464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Arkusz1!$B$2:$B$4</c:f>
              <c:numCache>
                <c:formatCode>0.0</c:formatCode>
                <c:ptCount val="3"/>
                <c:pt idx="0">
                  <c:v>99.7</c:v>
                </c:pt>
                <c:pt idx="1">
                  <c:v>0.3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5.5354749602163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356678569798043"/>
                  <c:y val="-4.992944040921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0.0</c:formatCode>
                <c:ptCount val="2"/>
                <c:pt idx="0">
                  <c:v>97.9</c:v>
                </c:pt>
                <c:pt idx="1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228300209565534"/>
                  <c:y val="-8.106300684851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608318346249544"/>
                  <c:y val="3.953084013680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0.0</c:formatCode>
                <c:ptCount val="2"/>
                <c:pt idx="0">
                  <c:v>99.5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5.633030077219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522827066807629"/>
                  <c:y val="-2.490576132024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0.0</c:formatCode>
                <c:ptCount val="2"/>
                <c:pt idx="0">
                  <c:v>98.9</c:v>
                </c:pt>
                <c:pt idx="1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2.3749100831454508E-2"/>
                  <c:y val="-4.7500131723569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4.8143694166154292E-2"/>
                  <c:y val="-6.4838629437705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0.0</c:formatCode>
                <c:ptCount val="2"/>
                <c:pt idx="0">
                  <c:v>99.5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5933627435270575"/>
                  <c:y val="1.4854363366879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477002845830128"/>
                      <c:h val="0.139286542907601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56221571911594"/>
                  <c:y val="-2.5029138244936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6359987216591931"/>
                  <c:y val="-6.1325974391099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243122875586473"/>
                  <c:y val="9.101723182578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0.0</c:formatCode>
                <c:ptCount val="2"/>
                <c:pt idx="0">
                  <c:v>99.4</c:v>
                </c:pt>
                <c:pt idx="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9C-4FF2-A714-98EB566E56A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9C-4FF2-A714-98EB566E56A2}"/>
              </c:ext>
            </c:extLst>
          </c:dPt>
          <c:cat>
            <c:strRef>
              <c:f>Arkusz1!$A$2:$A$3</c:f>
              <c:strCache>
                <c:ptCount val="2"/>
                <c:pt idx="0">
                  <c:v>brak urazu</c:v>
                </c:pt>
                <c:pt idx="1">
                  <c:v>uraz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9C-4FF2-A714-98EB566E5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33668885103831E-3"/>
          <c:y val="1.4683953920867014E-2"/>
          <c:w val="0.98279884259882233"/>
          <c:h val="0.98531557333812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F9-407C-91BF-448142E6311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F9-407C-91BF-448142E6311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F9-407C-91BF-448142E63119}"/>
              </c:ext>
            </c:extLst>
          </c:dPt>
          <c:cat>
            <c:strRef>
              <c:f>Arkusz1!$A$2:$A$4</c:f>
              <c:strCache>
                <c:ptCount val="3"/>
                <c:pt idx="0">
                  <c:v>brak erozji</c:v>
                </c:pt>
                <c:pt idx="1">
                  <c:v>uszkodzenie szkliwa</c:v>
                </c:pt>
                <c:pt idx="2">
                  <c:v>uszkodzenie zębiny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F9-407C-91BF-448142E63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33668885103831E-3"/>
          <c:y val="1.4683953920867014E-2"/>
          <c:w val="0.98279884259882233"/>
          <c:h val="0.98531557333812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5.5354749602163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356701668937198"/>
                  <c:y val="4.536804790571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Arkusz1!$A$2:$A$3</c:f>
              <c:numCache>
                <c:formatCode>General</c:formatCode>
                <c:ptCount val="2"/>
              </c:numCache>
            </c:numRef>
          </c:cat>
          <c:val>
            <c:numRef>
              <c:f>Arkusz1!$B$2:$B$3</c:f>
              <c:numCache>
                <c:formatCode>0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228300209565534"/>
                  <c:y val="-8.106300684851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608318346249544"/>
                  <c:y val="3.953084013680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20364007539"/>
                  <c:y val="-2.9259174393428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52282180187349"/>
                  <c:y val="5.2903248732083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7209533396827695"/>
                  <c:y val="1.52027378897026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028837691537971"/>
                      <c:h val="0.147067220681703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562204379503383"/>
                  <c:y val="1.233116408100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21463655506930129"/>
                  <c:y val="0.23434725763782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20156997841995503"/>
                  <c:y val="-0.21243703307058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5.5354749602163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356678569798043"/>
                  <c:y val="-4.992944040921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98.9</c:v>
                </c:pt>
                <c:pt idx="1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228300209565534"/>
                  <c:y val="-8.106300684851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608318346249544"/>
                  <c:y val="3.953084013680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99.6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6359964836675847"/>
                  <c:y val="8.0053062995930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477002845830128"/>
                      <c:h val="0.139286542907601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243122875586482"/>
                  <c:y val="-1.297968921025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5.633030077219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522827066807629"/>
                  <c:y val="-2.490576132024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99.5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6359987216591931"/>
                  <c:y val="-6.1325974391099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1.7945696247804822E-2"/>
                  <c:y val="-5.520442885273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99.2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6359987216591931"/>
                  <c:y val="-6.1325974391099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243122875586473"/>
                  <c:y val="9.101723182578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99.5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6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9C-4FF2-A714-98EB566E56A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9C-4FF2-A714-98EB566E56A2}"/>
              </c:ext>
            </c:extLst>
          </c:dPt>
          <c:cat>
            <c:strRef>
              <c:f>Arkusz1!$A$2:$A$3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9C-4FF2-A714-98EB566E5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33668885103831E-3"/>
          <c:y val="1.4683953920867014E-2"/>
          <c:w val="0.98279862738353752"/>
          <c:h val="0.98531557333812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A9D1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9C-4FF2-A714-98EB566E56A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9C-4FF2-A714-98EB566E56A2}"/>
              </c:ext>
            </c:extLst>
          </c:dPt>
          <c:cat>
            <c:strRef>
              <c:f>Arkusz1!$A$2:$A$3</c:f>
              <c:strCache>
                <c:ptCount val="2"/>
                <c:pt idx="0">
                  <c:v>brak uszkodzeń</c:v>
                </c:pt>
                <c:pt idx="1">
                  <c:v>uszkodzenia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9C-4FF2-A714-98EB566E5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33668885103831E-3"/>
          <c:y val="1.4683953920867014E-2"/>
          <c:w val="0.98279884259882233"/>
          <c:h val="0.98531557333812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12634351946808E-2"/>
          <c:y val="3.7034410510542952E-2"/>
          <c:w val="0.9607876379369017"/>
          <c:h val="0.90526575060223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06-4086-914B-813887C834F1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06-4086-914B-813887C834F1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06-4086-914B-813887C834F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06-4086-914B-813887C834F1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06-4086-914B-813887C834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brak potrzeby leczenia</c:v>
                </c:pt>
                <c:pt idx="2">
                  <c:v>szybkie leczenie (zawierające skaling)</c:v>
                </c:pt>
                <c:pt idx="3">
                  <c:v>skierowanie na kompleksową ocenę lub leczenie stomatologiczne (stanu ogólnego)</c:v>
                </c:pt>
                <c:pt idx="4">
                  <c:v>leczenie zapobiegawcze</c:v>
                </c:pt>
                <c:pt idx="5">
                  <c:v>natychmiastowe (pilne) leczenie z powodu bólu lub zakażenia zębów i/lub jamy ustnej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13</c:v>
                </c:pt>
                <c:pt idx="2">
                  <c:v>42</c:v>
                </c:pt>
                <c:pt idx="3">
                  <c:v>2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06-4086-914B-813887C83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153442816"/>
        <c:axId val="151226624"/>
      </c:barChart>
      <c:catAx>
        <c:axId val="1534428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1226624"/>
        <c:crosses val="autoZero"/>
        <c:auto val="1"/>
        <c:lblAlgn val="ctr"/>
        <c:lblOffset val="100"/>
        <c:noMultiLvlLbl val="0"/>
      </c:catAx>
      <c:valAx>
        <c:axId val="1512266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344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12634351946808E-2"/>
          <c:y val="3.7034410510542952E-2"/>
          <c:w val="0.9607876379369017"/>
          <c:h val="0.90526575060223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33-4ABD-B858-2698D68DF64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33-4ABD-B858-2698D68DF64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33-4ABD-B858-2698D68DF64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33-4ABD-B858-2698D68DF64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33-4ABD-B858-2698D68DF6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brak potrzeby leczenia</c:v>
                </c:pt>
                <c:pt idx="2">
                  <c:v>szybkie leczenie (zawierające skaling)</c:v>
                </c:pt>
                <c:pt idx="3">
                  <c:v>skierowanie na kompleksową ocenę lub leczenie stomatologiczne (stanu ogólnego)</c:v>
                </c:pt>
                <c:pt idx="4">
                  <c:v>leczenie zapobiegawcze</c:v>
                </c:pt>
                <c:pt idx="5">
                  <c:v>natychmiastowe (pilne) leczenie z powodu bólu lub zakażenia zębów i/lub jamy ustnej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25</c:v>
                </c:pt>
                <c:pt idx="2">
                  <c:v>56.999999999999993</c:v>
                </c:pt>
                <c:pt idx="3">
                  <c:v>2</c:v>
                </c:pt>
                <c:pt idx="4">
                  <c:v>14.000000000000002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033-4ABD-B858-2698D68DF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153809408"/>
        <c:axId val="151228352"/>
      </c:barChart>
      <c:catAx>
        <c:axId val="1538094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1228352"/>
        <c:crosses val="autoZero"/>
        <c:auto val="1"/>
        <c:lblAlgn val="ctr"/>
        <c:lblOffset val="100"/>
        <c:noMultiLvlLbl val="0"/>
      </c:catAx>
      <c:valAx>
        <c:axId val="1512283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5380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12634351946808E-2"/>
          <c:y val="3.7034410510542952E-2"/>
          <c:w val="0.9607876379369017"/>
          <c:h val="0.90526575060223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8F-4BDB-B4C1-FE02F16DEBA9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8F-4BDB-B4C1-FE02F16DEBA9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8F-4BDB-B4C1-FE02F16DEBA9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8F-4BDB-B4C1-FE02F16DEBA9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8F-4BDB-B4C1-FE02F16DEB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brak potrzeby leczenia</c:v>
                </c:pt>
                <c:pt idx="2">
                  <c:v>szybkie leczenie (zawierające skaling)</c:v>
                </c:pt>
                <c:pt idx="3">
                  <c:v>skierowanie na kompleksową ocenę lub leczenie stomatologiczne (stanu ogólnego)</c:v>
                </c:pt>
                <c:pt idx="4">
                  <c:v>leczenie zapobiegawcze</c:v>
                </c:pt>
                <c:pt idx="5">
                  <c:v>natychmiastowe (pilne) leczenie z powodu bólu lub zakażenia zębów i/lub jamy ustnej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13</c:v>
                </c:pt>
                <c:pt idx="2">
                  <c:v>56.000000000000007</c:v>
                </c:pt>
                <c:pt idx="3">
                  <c:v>8</c:v>
                </c:pt>
                <c:pt idx="4">
                  <c:v>15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8F-4BDB-B4C1-FE02F16DE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153804288"/>
        <c:axId val="151230080"/>
      </c:barChart>
      <c:catAx>
        <c:axId val="1538042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51230080"/>
        <c:crosses val="autoZero"/>
        <c:auto val="0"/>
        <c:lblAlgn val="ctr"/>
        <c:lblOffset val="100"/>
        <c:noMultiLvlLbl val="0"/>
      </c:catAx>
      <c:valAx>
        <c:axId val="1512300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380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12634351946808E-2"/>
          <c:y val="3.7034410510542952E-2"/>
          <c:w val="0.9607876379369017"/>
          <c:h val="0.90526575060223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39-4312-A974-DBA6B18B2AD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39-4312-A974-DBA6B18B2AD5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39-4312-A974-DBA6B18B2AD5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39-4312-A974-DBA6B18B2AD5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39-4312-A974-DBA6B18B2A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brak potrzeby leczenia</c:v>
                </c:pt>
                <c:pt idx="2">
                  <c:v>szybkie leczenie (zawierające skaling)</c:v>
                </c:pt>
                <c:pt idx="3">
                  <c:v>skierowanie na kompleksową ocenę lub leczenie stomatologiczne (stanu ogólnego)</c:v>
                </c:pt>
                <c:pt idx="4">
                  <c:v>leczenie zapobiegawcze</c:v>
                </c:pt>
                <c:pt idx="5">
                  <c:v>natychmiastowe (pilne) leczenie z powodu bólu lub zakażenia zębów i/lub jamy ustnej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8</c:v>
                </c:pt>
                <c:pt idx="2">
                  <c:v>68</c:v>
                </c:pt>
                <c:pt idx="3">
                  <c:v>11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C39-4312-A974-DBA6B18B2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153443328"/>
        <c:axId val="151231808"/>
      </c:barChart>
      <c:catAx>
        <c:axId val="1534433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51231808"/>
        <c:crosses val="autoZero"/>
        <c:auto val="1"/>
        <c:lblAlgn val="ctr"/>
        <c:lblOffset val="100"/>
        <c:noMultiLvlLbl val="0"/>
      </c:catAx>
      <c:valAx>
        <c:axId val="1512318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344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12634351946808E-2"/>
          <c:y val="3.7034410510542952E-2"/>
          <c:w val="0.9607876379369017"/>
          <c:h val="0.90526575060223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E3-4702-82EB-BC9303C58C41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E3-4702-82EB-BC9303C58C41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E3-4702-82EB-BC9303C58C4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E3-4702-82EB-BC9303C58C41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3E3-4702-82EB-BC9303C58C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brak potrzeby leczenia</c:v>
                </c:pt>
                <c:pt idx="2">
                  <c:v>szybkie leczenie (zawierające skaling)</c:v>
                </c:pt>
                <c:pt idx="3">
                  <c:v>skierowanie na kompleksową ocenę lub leczenie stomatologiczne (stanu ogólnego)</c:v>
                </c:pt>
                <c:pt idx="4">
                  <c:v>leczenie zapobiegawcze</c:v>
                </c:pt>
                <c:pt idx="5">
                  <c:v>natychmiastowe (pilne) leczenie z powodu bólu lub zakażenia zębów i/lub jamy ustnej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14.000000000000002</c:v>
                </c:pt>
                <c:pt idx="2">
                  <c:v>56.999999999999993</c:v>
                </c:pt>
                <c:pt idx="3">
                  <c:v>10</c:v>
                </c:pt>
                <c:pt idx="4">
                  <c:v>12</c:v>
                </c:pt>
                <c:pt idx="5">
                  <c:v>7.0000000000000009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3E3-4702-82EB-BC9303C58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153795584"/>
        <c:axId val="153633920"/>
      </c:barChart>
      <c:catAx>
        <c:axId val="153795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53633920"/>
        <c:crosses val="autoZero"/>
        <c:auto val="1"/>
        <c:lblAlgn val="ctr"/>
        <c:lblOffset val="100"/>
        <c:noMultiLvlLbl val="0"/>
      </c:catAx>
      <c:valAx>
        <c:axId val="1536339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5379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799541125445461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Arkusz1!$B$1</c:f>
              <c:strCache>
                <c:ptCount val="1"/>
                <c:pt idx="0">
                  <c:v>5 lat</c:v>
                </c:pt>
              </c:strCache>
            </c:strRef>
          </c:tx>
          <c:spPr>
            <a:solidFill>
              <a:srgbClr val="FDD29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02-44B0-B500-874096252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Arkusz1!$B$2:$B$15</c:f>
              <c:numCache>
                <c:formatCode>0</c:formatCode>
                <c:ptCount val="14"/>
                <c:pt idx="0">
                  <c:v>2</c:v>
                </c:pt>
                <c:pt idx="1">
                  <c:v>3</c:v>
                </c:pt>
                <c:pt idx="3">
                  <c:v>0</c:v>
                </c:pt>
                <c:pt idx="4">
                  <c:v>2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3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C06-44D0-AD1D-D6B8F67460D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6 lat</c:v>
                </c:pt>
              </c:strCache>
            </c:strRef>
          </c:tx>
          <c:spPr>
            <a:solidFill>
              <a:srgbClr val="FBB04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-1.06797207799617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38-4F38-BB4A-513B3CD0E0CF}"/>
                </c:ext>
              </c:extLst>
            </c:dLbl>
            <c:dLbl>
              <c:idx val="10"/>
              <c:layout>
                <c:manualLayout>
                  <c:x val="-8.0088362041829707E-17"/>
                  <c:y val="-1.06797207799615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02-44B0-B500-874096252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Arkusz1!$C$2:$C$15</c:f>
              <c:numCache>
                <c:formatCode>0</c:formatCode>
                <c:ptCount val="14"/>
                <c:pt idx="0">
                  <c:v>19</c:v>
                </c:pt>
                <c:pt idx="1">
                  <c:v>10</c:v>
                </c:pt>
                <c:pt idx="3">
                  <c:v>9</c:v>
                </c:pt>
                <c:pt idx="4">
                  <c:v>10</c:v>
                </c:pt>
                <c:pt idx="6">
                  <c:v>12</c:v>
                </c:pt>
                <c:pt idx="7">
                  <c:v>3</c:v>
                </c:pt>
                <c:pt idx="9">
                  <c:v>5</c:v>
                </c:pt>
                <c:pt idx="10">
                  <c:v>4</c:v>
                </c:pt>
                <c:pt idx="12">
                  <c:v>14</c:v>
                </c:pt>
                <c:pt idx="1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C06-44D0-AD1D-D6B8F67460DE}"/>
            </c:ext>
          </c:extLst>
        </c:ser>
        <c:ser>
          <c:idx val="0"/>
          <c:order val="2"/>
          <c:tx>
            <c:strRef>
              <c:f>Arkusz1!$D$1</c:f>
              <c:strCache>
                <c:ptCount val="1"/>
                <c:pt idx="0">
                  <c:v>7 lat</c:v>
                </c:pt>
              </c:strCache>
            </c:strRef>
          </c:tx>
          <c:spPr>
            <a:solidFill>
              <a:srgbClr val="ED673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Arkusz1!$D$2:$D$15</c:f>
              <c:numCache>
                <c:formatCode>0</c:formatCode>
                <c:ptCount val="14"/>
                <c:pt idx="0">
                  <c:v>18</c:v>
                </c:pt>
                <c:pt idx="1">
                  <c:v>18</c:v>
                </c:pt>
                <c:pt idx="3">
                  <c:v>15</c:v>
                </c:pt>
                <c:pt idx="4">
                  <c:v>17</c:v>
                </c:pt>
                <c:pt idx="6">
                  <c:v>18</c:v>
                </c:pt>
                <c:pt idx="7">
                  <c:v>16</c:v>
                </c:pt>
                <c:pt idx="9">
                  <c:v>16</c:v>
                </c:pt>
                <c:pt idx="10">
                  <c:v>18</c:v>
                </c:pt>
                <c:pt idx="12">
                  <c:v>17</c:v>
                </c:pt>
                <c:pt idx="1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C06-44D0-AD1D-D6B8F67460DE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8 lat</c:v>
                </c:pt>
              </c:strCache>
            </c:strRef>
          </c:tx>
          <c:spPr>
            <a:solidFill>
              <a:srgbClr val="C9421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Arkusz1!$E$2:$E$15</c:f>
              <c:numCache>
                <c:formatCode>0</c:formatCode>
                <c:ptCount val="14"/>
                <c:pt idx="0">
                  <c:v>17</c:v>
                </c:pt>
                <c:pt idx="1">
                  <c:v>17</c:v>
                </c:pt>
                <c:pt idx="3">
                  <c:v>13</c:v>
                </c:pt>
                <c:pt idx="4">
                  <c:v>16</c:v>
                </c:pt>
                <c:pt idx="6">
                  <c:v>17</c:v>
                </c:pt>
                <c:pt idx="7">
                  <c:v>18</c:v>
                </c:pt>
                <c:pt idx="9">
                  <c:v>18</c:v>
                </c:pt>
                <c:pt idx="10">
                  <c:v>19</c:v>
                </c:pt>
                <c:pt idx="12">
                  <c:v>16</c:v>
                </c:pt>
                <c:pt idx="1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02-44B0-B500-874096252008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9 lat</c:v>
                </c:pt>
              </c:strCache>
            </c:strRef>
          </c:tx>
          <c:spPr>
            <a:solidFill>
              <a:srgbClr val="7CA24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Arkusz1!$F$2:$F$15</c:f>
              <c:numCache>
                <c:formatCode>0</c:formatCode>
                <c:ptCount val="14"/>
                <c:pt idx="0">
                  <c:v>15</c:v>
                </c:pt>
                <c:pt idx="1">
                  <c:v>14</c:v>
                </c:pt>
                <c:pt idx="3">
                  <c:v>15</c:v>
                </c:pt>
                <c:pt idx="4">
                  <c:v>18</c:v>
                </c:pt>
                <c:pt idx="6">
                  <c:v>13</c:v>
                </c:pt>
                <c:pt idx="7">
                  <c:v>17</c:v>
                </c:pt>
                <c:pt idx="9">
                  <c:v>18</c:v>
                </c:pt>
                <c:pt idx="10">
                  <c:v>15</c:v>
                </c:pt>
                <c:pt idx="12">
                  <c:v>15</c:v>
                </c:pt>
                <c:pt idx="1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02-44B0-B500-874096252008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10 lat</c:v>
                </c:pt>
              </c:strCache>
            </c:strRef>
          </c:tx>
          <c:spPr>
            <a:solidFill>
              <a:srgbClr val="536C2B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Arkusz1!$G$2:$G$15</c:f>
              <c:numCache>
                <c:formatCode>0</c:formatCode>
                <c:ptCount val="14"/>
                <c:pt idx="0">
                  <c:v>11</c:v>
                </c:pt>
                <c:pt idx="1">
                  <c:v>14</c:v>
                </c:pt>
                <c:pt idx="3">
                  <c:v>16</c:v>
                </c:pt>
                <c:pt idx="4">
                  <c:v>15</c:v>
                </c:pt>
                <c:pt idx="6">
                  <c:v>14</c:v>
                </c:pt>
                <c:pt idx="7">
                  <c:v>17</c:v>
                </c:pt>
                <c:pt idx="9">
                  <c:v>17</c:v>
                </c:pt>
                <c:pt idx="10">
                  <c:v>16</c:v>
                </c:pt>
                <c:pt idx="12">
                  <c:v>13</c:v>
                </c:pt>
                <c:pt idx="1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02-44B0-B500-874096252008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11 lat</c:v>
                </c:pt>
              </c:strCache>
            </c:strRef>
          </c:tx>
          <c:spPr>
            <a:solidFill>
              <a:srgbClr val="37718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Arkusz1!$H$2:$H$15</c:f>
              <c:numCache>
                <c:formatCode>0</c:formatCode>
                <c:ptCount val="14"/>
                <c:pt idx="0">
                  <c:v>10</c:v>
                </c:pt>
                <c:pt idx="1">
                  <c:v>9</c:v>
                </c:pt>
                <c:pt idx="3">
                  <c:v>17</c:v>
                </c:pt>
                <c:pt idx="4">
                  <c:v>11</c:v>
                </c:pt>
                <c:pt idx="6">
                  <c:v>13</c:v>
                </c:pt>
                <c:pt idx="7">
                  <c:v>14</c:v>
                </c:pt>
                <c:pt idx="9">
                  <c:v>13</c:v>
                </c:pt>
                <c:pt idx="10">
                  <c:v>14</c:v>
                </c:pt>
                <c:pt idx="12">
                  <c:v>14</c:v>
                </c:pt>
                <c:pt idx="1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02-44B0-B500-874096252008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12 lat</c:v>
                </c:pt>
              </c:strCache>
            </c:strRef>
          </c:tx>
          <c:spPr>
            <a:solidFill>
              <a:srgbClr val="62A3C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Arkusz1!$I$2:$I$15</c:f>
              <c:numCache>
                <c:formatCode>0</c:formatCode>
                <c:ptCount val="14"/>
                <c:pt idx="0">
                  <c:v>8</c:v>
                </c:pt>
                <c:pt idx="1">
                  <c:v>10</c:v>
                </c:pt>
                <c:pt idx="3">
                  <c:v>15</c:v>
                </c:pt>
                <c:pt idx="4">
                  <c:v>11</c:v>
                </c:pt>
                <c:pt idx="6">
                  <c:v>11</c:v>
                </c:pt>
                <c:pt idx="7">
                  <c:v>11</c:v>
                </c:pt>
                <c:pt idx="9">
                  <c:v>13</c:v>
                </c:pt>
                <c:pt idx="10">
                  <c:v>11</c:v>
                </c:pt>
                <c:pt idx="12">
                  <c:v>9</c:v>
                </c:pt>
                <c:pt idx="1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02-44B0-B500-874096252008}"/>
            </c:ext>
          </c:extLst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13 lat</c:v>
                </c:pt>
              </c:strCache>
            </c:strRef>
          </c:tx>
          <c:spPr>
            <a:solidFill>
              <a:srgbClr val="A8CCD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38-4F38-BB4A-513B3CD0E0C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38-4F38-BB4A-513B3CD0E0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Arkusz1!$J$2:$J$15</c:f>
              <c:numCache>
                <c:formatCode>0</c:formatCode>
                <c:ptCount val="14"/>
                <c:pt idx="0">
                  <c:v>0</c:v>
                </c:pt>
                <c:pt idx="1">
                  <c:v>4</c:v>
                </c:pt>
                <c:pt idx="3">
                  <c:v>0</c:v>
                </c:pt>
                <c:pt idx="4">
                  <c:v>1</c:v>
                </c:pt>
                <c:pt idx="6">
                  <c:v>1</c:v>
                </c:pt>
                <c:pt idx="7">
                  <c:v>2</c:v>
                </c:pt>
                <c:pt idx="9">
                  <c:v>0</c:v>
                </c:pt>
                <c:pt idx="10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E02-44B0-B500-8740962520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14835456"/>
        <c:axId val="45146688"/>
      </c:barChart>
      <c:catAx>
        <c:axId val="11483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146688"/>
        <c:crosses val="autoZero"/>
        <c:auto val="1"/>
        <c:lblAlgn val="ctr"/>
        <c:lblOffset val="100"/>
        <c:noMultiLvlLbl val="0"/>
      </c:catAx>
      <c:valAx>
        <c:axId val="45146688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148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81482760565965"/>
          <c:y val="5.334338329630002E-2"/>
          <c:w val="5.0755768836518812E-2"/>
          <c:h val="0.72684553844152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5E-2"/>
          <c:y val="4.7799541125445467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Arkusz1!$B$1</c:f>
              <c:strCache>
                <c:ptCount val="1"/>
                <c:pt idx="0">
                  <c:v>miasto &gt; 100 tys. </c:v>
                </c:pt>
              </c:strCache>
            </c:strRef>
          </c:tx>
          <c:spPr>
            <a:solidFill>
              <a:srgbClr val="0099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B5-45CD-A911-F72C9DF8B09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34-4E88-903F-8C03A940ECF3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B5-45CD-A911-F72C9DF8B094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B5-45CD-A911-F72C9DF8B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 pomiar</c:v>
                </c:pt>
                <c:pt idx="1">
                  <c:v>2 pomiar</c:v>
                </c:pt>
                <c:pt idx="3">
                  <c:v>1 pomiar</c:v>
                </c:pt>
                <c:pt idx="4">
                  <c:v>2 pomiar</c:v>
                </c:pt>
                <c:pt idx="6">
                  <c:v>1 pomiar</c:v>
                </c:pt>
                <c:pt idx="7">
                  <c:v>2 pomiar</c:v>
                </c:pt>
                <c:pt idx="9">
                  <c:v>1 pomiar</c:v>
                </c:pt>
                <c:pt idx="10">
                  <c:v>2 pomiar</c:v>
                </c:pt>
                <c:pt idx="12">
                  <c:v>1 pomiar</c:v>
                </c:pt>
                <c:pt idx="13">
                  <c:v>2 pomiar</c:v>
                </c:pt>
              </c:strCache>
            </c:strRef>
          </c:cat>
          <c:val>
            <c:numRef>
              <c:f>Arkusz1!$B$2:$B$15</c:f>
              <c:numCache>
                <c:formatCode>0</c:formatCode>
                <c:ptCount val="14"/>
                <c:pt idx="0">
                  <c:v>54.6</c:v>
                </c:pt>
                <c:pt idx="1">
                  <c:v>74.599999999999994</c:v>
                </c:pt>
                <c:pt idx="3">
                  <c:v>0</c:v>
                </c:pt>
                <c:pt idx="4">
                  <c:v>28.199999999999996</c:v>
                </c:pt>
                <c:pt idx="6">
                  <c:v>81.3</c:v>
                </c:pt>
                <c:pt idx="7">
                  <c:v>76.099999999999994</c:v>
                </c:pt>
                <c:pt idx="9">
                  <c:v>0.1</c:v>
                </c:pt>
                <c:pt idx="10">
                  <c:v>0</c:v>
                </c:pt>
                <c:pt idx="12">
                  <c:v>19.600000000000001</c:v>
                </c:pt>
                <c:pt idx="13">
                  <c:v>47.5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C06-44D0-AD1D-D6B8F67460D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miasto &lt; 100 tys.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34-4E88-903F-8C03A940E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 pomiar</c:v>
                </c:pt>
                <c:pt idx="1">
                  <c:v>2 pomiar</c:v>
                </c:pt>
                <c:pt idx="3">
                  <c:v>1 pomiar</c:v>
                </c:pt>
                <c:pt idx="4">
                  <c:v>2 pomiar</c:v>
                </c:pt>
                <c:pt idx="6">
                  <c:v>1 pomiar</c:v>
                </c:pt>
                <c:pt idx="7">
                  <c:v>2 pomiar</c:v>
                </c:pt>
                <c:pt idx="9">
                  <c:v>1 pomiar</c:v>
                </c:pt>
                <c:pt idx="10">
                  <c:v>2 pomiar</c:v>
                </c:pt>
                <c:pt idx="12">
                  <c:v>1 pomiar</c:v>
                </c:pt>
                <c:pt idx="13">
                  <c:v>2 pomiar</c:v>
                </c:pt>
              </c:strCache>
            </c:strRef>
          </c:cat>
          <c:val>
            <c:numRef>
              <c:f>Arkusz1!$C$2:$C$15</c:f>
              <c:numCache>
                <c:formatCode>0</c:formatCode>
                <c:ptCount val="14"/>
                <c:pt idx="0">
                  <c:v>33.5</c:v>
                </c:pt>
                <c:pt idx="1">
                  <c:v>25.4</c:v>
                </c:pt>
                <c:pt idx="3">
                  <c:v>88.5</c:v>
                </c:pt>
                <c:pt idx="4">
                  <c:v>69.699999999999989</c:v>
                </c:pt>
                <c:pt idx="6">
                  <c:v>18.7</c:v>
                </c:pt>
                <c:pt idx="7">
                  <c:v>23.9</c:v>
                </c:pt>
                <c:pt idx="9">
                  <c:v>99.9</c:v>
                </c:pt>
                <c:pt idx="10">
                  <c:v>87.7</c:v>
                </c:pt>
                <c:pt idx="12">
                  <c:v>63.2</c:v>
                </c:pt>
                <c:pt idx="13">
                  <c:v>40.400000000000006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C06-44D0-AD1D-D6B8F67460DE}"/>
            </c:ext>
          </c:extLst>
        </c:ser>
        <c:ser>
          <c:idx val="0"/>
          <c:order val="2"/>
          <c:tx>
            <c:strRef>
              <c:f>Arkusz1!$D$1</c:f>
              <c:strCache>
                <c:ptCount val="1"/>
                <c:pt idx="0">
                  <c:v>miejscowość wiejska &lt; 10 tys.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8A-46A7-8FFD-1F51ABB034A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8A-46A7-8FFD-1F51ABB034AC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B5-45CD-A911-F72C9DF8B09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B5-45CD-A911-F72C9DF8B09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B5-45CD-A911-F72C9DF8B09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8A-46A7-8FFD-1F51ABB034AC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8A-46A7-8FFD-1F51ABB03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 pomiar</c:v>
                </c:pt>
                <c:pt idx="1">
                  <c:v>2 pomiar</c:v>
                </c:pt>
                <c:pt idx="3">
                  <c:v>1 pomiar</c:v>
                </c:pt>
                <c:pt idx="4">
                  <c:v>2 pomiar</c:v>
                </c:pt>
                <c:pt idx="6">
                  <c:v>1 pomiar</c:v>
                </c:pt>
                <c:pt idx="7">
                  <c:v>2 pomiar</c:v>
                </c:pt>
                <c:pt idx="9">
                  <c:v>1 pomiar</c:v>
                </c:pt>
                <c:pt idx="10">
                  <c:v>2 pomiar</c:v>
                </c:pt>
                <c:pt idx="12">
                  <c:v>1 pomiar</c:v>
                </c:pt>
                <c:pt idx="13">
                  <c:v>2 pomiar</c:v>
                </c:pt>
              </c:strCache>
            </c:strRef>
          </c:cat>
          <c:val>
            <c:numRef>
              <c:f>Arkusz1!$D$2:$D$15</c:f>
              <c:numCache>
                <c:formatCode>0</c:formatCode>
                <c:ptCount val="14"/>
                <c:pt idx="0">
                  <c:v>11.899999999999999</c:v>
                </c:pt>
                <c:pt idx="1">
                  <c:v>0</c:v>
                </c:pt>
                <c:pt idx="3">
                  <c:v>11.5</c:v>
                </c:pt>
                <c:pt idx="4">
                  <c:v>2.1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12.3</c:v>
                </c:pt>
                <c:pt idx="12">
                  <c:v>17.2</c:v>
                </c:pt>
                <c:pt idx="13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C06-44D0-AD1D-D6B8F67460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3868288"/>
        <c:axId val="153637376"/>
      </c:barChart>
      <c:catAx>
        <c:axId val="15386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637376"/>
        <c:crosses val="autoZero"/>
        <c:auto val="1"/>
        <c:lblAlgn val="ctr"/>
        <c:lblOffset val="100"/>
        <c:noMultiLvlLbl val="0"/>
      </c:catAx>
      <c:valAx>
        <c:axId val="153637376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5386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2486353044616"/>
          <c:y val="0.10674198719610799"/>
          <c:w val="0.11961418175463991"/>
          <c:h val="0.65396807688502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6.8228531186793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356678569798043"/>
                  <c:y val="1.940184028147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9C-4FF2-A714-98EB566E56A2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9C-4FF2-A714-98EB566E56A2}"/>
              </c:ext>
            </c:extLst>
          </c:dPt>
          <c:cat>
            <c:strRef>
              <c:f>Arkusz1!$A$2:$A$3</c:f>
              <c:strCache>
                <c:ptCount val="2"/>
                <c:pt idx="0">
                  <c:v>dziewczynki</c:v>
                </c:pt>
                <c:pt idx="1">
                  <c:v>chłopcy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9C-4FF2-A714-98EB566E5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33668885103831E-3"/>
          <c:y val="1.4683953920867014E-2"/>
          <c:w val="0.98279884259882233"/>
          <c:h val="0.98531557333812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228300209565534"/>
                  <c:y val="-8.106300684851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608318346249544"/>
                  <c:y val="-3.6733568622955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4086187742430439"/>
                  <c:y val="8.65276219643617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522827066807629"/>
                  <c:y val="-2.490576132024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5933627435270575"/>
                  <c:y val="1.4854363366879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477002845830128"/>
                      <c:h val="0.139286542907601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56221571911594"/>
                  <c:y val="-2.5029138244936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9409317899538"/>
          <c:y val="4.2684419148163226E-2"/>
          <c:w val="0.72616250784741931"/>
          <c:h val="0.8856680875455298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A7A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23-4E47-91B6-23F354CFC387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23-4E47-91B6-23F354CFC387}"/>
              </c:ext>
            </c:extLst>
          </c:dPt>
          <c:dLbls>
            <c:dLbl>
              <c:idx val="0"/>
              <c:layout>
                <c:manualLayout>
                  <c:x val="0.16359964836675847"/>
                  <c:y val="8.0053062995930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477002845830128"/>
                      <c:h val="0.139286542907601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323-4E47-91B6-23F354CFC387}"/>
                </c:ext>
              </c:extLst>
            </c:dLbl>
            <c:dLbl>
              <c:idx val="1"/>
              <c:layout>
                <c:manualLayout>
                  <c:x val="-0.18243122875586482"/>
                  <c:y val="-1.297968921025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3-4E47-91B6-23F354CFC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próchnica</c:v>
                </c:pt>
                <c:pt idx="1">
                  <c:v>brak próchnicy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3-4E47-91B6-23F354CFC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799541125445461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Arkusz1!$B$1</c:f>
              <c:strCache>
                <c:ptCount val="1"/>
                <c:pt idx="0">
                  <c:v>5 lat</c:v>
                </c:pt>
              </c:strCache>
            </c:strRef>
          </c:tx>
          <c:spPr>
            <a:solidFill>
              <a:srgbClr val="FDD29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02-44B0-B500-874096252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Arkusz1!$B$2:$B$15</c:f>
              <c:numCache>
                <c:formatCode>0</c:formatCode>
                <c:ptCount val="14"/>
                <c:pt idx="0">
                  <c:v>2</c:v>
                </c:pt>
                <c:pt idx="1">
                  <c:v>3</c:v>
                </c:pt>
                <c:pt idx="3">
                  <c:v>0</c:v>
                </c:pt>
                <c:pt idx="4">
                  <c:v>2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3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C06-44D0-AD1D-D6B8F67460D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6 lat</c:v>
                </c:pt>
              </c:strCache>
            </c:strRef>
          </c:tx>
          <c:spPr>
            <a:solidFill>
              <a:srgbClr val="FBB04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-1.06797207799617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38-4F38-BB4A-513B3CD0E0CF}"/>
                </c:ext>
              </c:extLst>
            </c:dLbl>
            <c:dLbl>
              <c:idx val="10"/>
              <c:layout>
                <c:manualLayout>
                  <c:x val="-8.0088362041829707E-17"/>
                  <c:y val="-1.06797207799615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02-44B0-B500-874096252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Arkusz1!$C$2:$C$15</c:f>
              <c:numCache>
                <c:formatCode>0</c:formatCode>
                <c:ptCount val="14"/>
                <c:pt idx="0">
                  <c:v>19</c:v>
                </c:pt>
                <c:pt idx="1">
                  <c:v>10</c:v>
                </c:pt>
                <c:pt idx="3">
                  <c:v>9</c:v>
                </c:pt>
                <c:pt idx="4">
                  <c:v>10</c:v>
                </c:pt>
                <c:pt idx="6">
                  <c:v>12</c:v>
                </c:pt>
                <c:pt idx="7">
                  <c:v>3</c:v>
                </c:pt>
                <c:pt idx="9">
                  <c:v>5</c:v>
                </c:pt>
                <c:pt idx="10">
                  <c:v>4</c:v>
                </c:pt>
                <c:pt idx="12">
                  <c:v>14</c:v>
                </c:pt>
                <c:pt idx="1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C06-44D0-AD1D-D6B8F67460DE}"/>
            </c:ext>
          </c:extLst>
        </c:ser>
        <c:ser>
          <c:idx val="0"/>
          <c:order val="2"/>
          <c:tx>
            <c:strRef>
              <c:f>Arkusz1!$D$1</c:f>
              <c:strCache>
                <c:ptCount val="1"/>
                <c:pt idx="0">
                  <c:v>7 lat</c:v>
                </c:pt>
              </c:strCache>
            </c:strRef>
          </c:tx>
          <c:spPr>
            <a:solidFill>
              <a:srgbClr val="ED673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Arkusz1!$D$2:$D$15</c:f>
              <c:numCache>
                <c:formatCode>0</c:formatCode>
                <c:ptCount val="14"/>
                <c:pt idx="0">
                  <c:v>18</c:v>
                </c:pt>
                <c:pt idx="1">
                  <c:v>18</c:v>
                </c:pt>
                <c:pt idx="3">
                  <c:v>15</c:v>
                </c:pt>
                <c:pt idx="4">
                  <c:v>17</c:v>
                </c:pt>
                <c:pt idx="6">
                  <c:v>18</c:v>
                </c:pt>
                <c:pt idx="7">
                  <c:v>16</c:v>
                </c:pt>
                <c:pt idx="9">
                  <c:v>16</c:v>
                </c:pt>
                <c:pt idx="10">
                  <c:v>18</c:v>
                </c:pt>
                <c:pt idx="12">
                  <c:v>17</c:v>
                </c:pt>
                <c:pt idx="1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C06-44D0-AD1D-D6B8F67460DE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8 lat</c:v>
                </c:pt>
              </c:strCache>
            </c:strRef>
          </c:tx>
          <c:spPr>
            <a:solidFill>
              <a:srgbClr val="C9421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Arkusz1!$E$2:$E$15</c:f>
              <c:numCache>
                <c:formatCode>0</c:formatCode>
                <c:ptCount val="14"/>
                <c:pt idx="0">
                  <c:v>17</c:v>
                </c:pt>
                <c:pt idx="1">
                  <c:v>17</c:v>
                </c:pt>
                <c:pt idx="3">
                  <c:v>13</c:v>
                </c:pt>
                <c:pt idx="4">
                  <c:v>16</c:v>
                </c:pt>
                <c:pt idx="6">
                  <c:v>17</c:v>
                </c:pt>
                <c:pt idx="7">
                  <c:v>18</c:v>
                </c:pt>
                <c:pt idx="9">
                  <c:v>18</c:v>
                </c:pt>
                <c:pt idx="10">
                  <c:v>19</c:v>
                </c:pt>
                <c:pt idx="12">
                  <c:v>16</c:v>
                </c:pt>
                <c:pt idx="1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02-44B0-B500-874096252008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9 lat</c:v>
                </c:pt>
              </c:strCache>
            </c:strRef>
          </c:tx>
          <c:spPr>
            <a:solidFill>
              <a:srgbClr val="7CA24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Arkusz1!$F$2:$F$15</c:f>
              <c:numCache>
                <c:formatCode>0</c:formatCode>
                <c:ptCount val="14"/>
                <c:pt idx="0">
                  <c:v>15</c:v>
                </c:pt>
                <c:pt idx="1">
                  <c:v>14</c:v>
                </c:pt>
                <c:pt idx="3">
                  <c:v>15</c:v>
                </c:pt>
                <c:pt idx="4">
                  <c:v>18</c:v>
                </c:pt>
                <c:pt idx="6">
                  <c:v>13</c:v>
                </c:pt>
                <c:pt idx="7">
                  <c:v>17</c:v>
                </c:pt>
                <c:pt idx="9">
                  <c:v>18</c:v>
                </c:pt>
                <c:pt idx="10">
                  <c:v>15</c:v>
                </c:pt>
                <c:pt idx="12">
                  <c:v>15</c:v>
                </c:pt>
                <c:pt idx="1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02-44B0-B500-874096252008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10 lat</c:v>
                </c:pt>
              </c:strCache>
            </c:strRef>
          </c:tx>
          <c:spPr>
            <a:solidFill>
              <a:srgbClr val="536C2B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Arkusz1!$G$2:$G$15</c:f>
              <c:numCache>
                <c:formatCode>0</c:formatCode>
                <c:ptCount val="14"/>
                <c:pt idx="0">
                  <c:v>11</c:v>
                </c:pt>
                <c:pt idx="1">
                  <c:v>14</c:v>
                </c:pt>
                <c:pt idx="3">
                  <c:v>16</c:v>
                </c:pt>
                <c:pt idx="4">
                  <c:v>15</c:v>
                </c:pt>
                <c:pt idx="6">
                  <c:v>14</c:v>
                </c:pt>
                <c:pt idx="7">
                  <c:v>17</c:v>
                </c:pt>
                <c:pt idx="9">
                  <c:v>17</c:v>
                </c:pt>
                <c:pt idx="10">
                  <c:v>16</c:v>
                </c:pt>
                <c:pt idx="12">
                  <c:v>13</c:v>
                </c:pt>
                <c:pt idx="1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02-44B0-B500-874096252008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11 lat</c:v>
                </c:pt>
              </c:strCache>
            </c:strRef>
          </c:tx>
          <c:spPr>
            <a:solidFill>
              <a:srgbClr val="37718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Arkusz1!$H$2:$H$15</c:f>
              <c:numCache>
                <c:formatCode>0</c:formatCode>
                <c:ptCount val="14"/>
                <c:pt idx="0">
                  <c:v>10</c:v>
                </c:pt>
                <c:pt idx="1">
                  <c:v>9</c:v>
                </c:pt>
                <c:pt idx="3">
                  <c:v>17</c:v>
                </c:pt>
                <c:pt idx="4">
                  <c:v>11</c:v>
                </c:pt>
                <c:pt idx="6">
                  <c:v>13</c:v>
                </c:pt>
                <c:pt idx="7">
                  <c:v>14</c:v>
                </c:pt>
                <c:pt idx="9">
                  <c:v>13</c:v>
                </c:pt>
                <c:pt idx="10">
                  <c:v>14</c:v>
                </c:pt>
                <c:pt idx="12">
                  <c:v>14</c:v>
                </c:pt>
                <c:pt idx="1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02-44B0-B500-874096252008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12 lat</c:v>
                </c:pt>
              </c:strCache>
            </c:strRef>
          </c:tx>
          <c:spPr>
            <a:solidFill>
              <a:srgbClr val="62A3C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Arkusz1!$I$2:$I$15</c:f>
              <c:numCache>
                <c:formatCode>0</c:formatCode>
                <c:ptCount val="14"/>
                <c:pt idx="0">
                  <c:v>8</c:v>
                </c:pt>
                <c:pt idx="1">
                  <c:v>10</c:v>
                </c:pt>
                <c:pt idx="3">
                  <c:v>15</c:v>
                </c:pt>
                <c:pt idx="4">
                  <c:v>11</c:v>
                </c:pt>
                <c:pt idx="6">
                  <c:v>11</c:v>
                </c:pt>
                <c:pt idx="7">
                  <c:v>11</c:v>
                </c:pt>
                <c:pt idx="9">
                  <c:v>13</c:v>
                </c:pt>
                <c:pt idx="10">
                  <c:v>11</c:v>
                </c:pt>
                <c:pt idx="12">
                  <c:v>9</c:v>
                </c:pt>
                <c:pt idx="1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02-44B0-B500-874096252008}"/>
            </c:ext>
          </c:extLst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13 lat</c:v>
                </c:pt>
              </c:strCache>
            </c:strRef>
          </c:tx>
          <c:spPr>
            <a:solidFill>
              <a:srgbClr val="A8CCD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38-4F38-BB4A-513B3CD0E0C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38-4F38-BB4A-513B3CD0E0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A</c:v>
                </c:pt>
                <c:pt idx="1">
                  <c:v>B</c:v>
                </c:pt>
                <c:pt idx="3">
                  <c:v>C</c:v>
                </c:pt>
                <c:pt idx="4">
                  <c:v>D</c:v>
                </c:pt>
                <c:pt idx="6">
                  <c:v>E</c:v>
                </c:pt>
                <c:pt idx="7">
                  <c:v>E</c:v>
                </c:pt>
                <c:pt idx="9">
                  <c:v>E</c:v>
                </c:pt>
                <c:pt idx="10">
                  <c:v>E</c:v>
                </c:pt>
                <c:pt idx="12">
                  <c:v>E</c:v>
                </c:pt>
                <c:pt idx="13">
                  <c:v>E</c:v>
                </c:pt>
              </c:strCache>
            </c:strRef>
          </c:cat>
          <c:val>
            <c:numRef>
              <c:f>Arkusz1!$J$2:$J$15</c:f>
              <c:numCache>
                <c:formatCode>0</c:formatCode>
                <c:ptCount val="14"/>
                <c:pt idx="0">
                  <c:v>0</c:v>
                </c:pt>
                <c:pt idx="1">
                  <c:v>4</c:v>
                </c:pt>
                <c:pt idx="3">
                  <c:v>0</c:v>
                </c:pt>
                <c:pt idx="4">
                  <c:v>1</c:v>
                </c:pt>
                <c:pt idx="6">
                  <c:v>1</c:v>
                </c:pt>
                <c:pt idx="7">
                  <c:v>2</c:v>
                </c:pt>
                <c:pt idx="9">
                  <c:v>0</c:v>
                </c:pt>
                <c:pt idx="10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E02-44B0-B500-8740962520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4905600"/>
        <c:axId val="153639680"/>
      </c:barChart>
      <c:catAx>
        <c:axId val="15490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639680"/>
        <c:crosses val="autoZero"/>
        <c:auto val="1"/>
        <c:lblAlgn val="ctr"/>
        <c:lblOffset val="100"/>
        <c:noMultiLvlLbl val="0"/>
      </c:catAx>
      <c:valAx>
        <c:axId val="153639680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5490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81482760565965"/>
          <c:y val="5.334338329630002E-2"/>
          <c:w val="5.0755768836518812E-2"/>
          <c:h val="0.72684553844152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4.7799541125445461E-2"/>
          <c:w val="0.81407599209492543"/>
          <c:h val="0.7405588196603931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Arkusz1!$B$1</c:f>
              <c:strCache>
                <c:ptCount val="1"/>
                <c:pt idx="0">
                  <c:v>5 lat</c:v>
                </c:pt>
              </c:strCache>
            </c:strRef>
          </c:tx>
          <c:spPr>
            <a:solidFill>
              <a:srgbClr val="FDD29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D2-4570-948F-52201E618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 formatCode="0">
                  <c:v>2.8000000000000003</c:v>
                </c:pt>
                <c:pt idx="2" formatCode="0">
                  <c:v>2</c:v>
                </c:pt>
                <c:pt idx="4" formatCode="0">
                  <c:v>1.2</c:v>
                </c:pt>
                <c:pt idx="6" formatCode="0">
                  <c:v>0.89999999999999991</c:v>
                </c:pt>
                <c:pt idx="8" formatCode="0">
                  <c:v>1.0999999999999999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C06-44D0-AD1D-D6B8F67460D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6 lat</c:v>
                </c:pt>
              </c:strCache>
            </c:strRef>
          </c:tx>
          <c:spPr>
            <a:solidFill>
              <a:srgbClr val="FBB04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-8.0088362041829707E-17"/>
                  <c:y val="-1.06797207799615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D2-4570-948F-52201E618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 formatCode="0">
                  <c:v>10.299999999999999</c:v>
                </c:pt>
                <c:pt idx="2" formatCode="0">
                  <c:v>9.8000000000000007</c:v>
                </c:pt>
                <c:pt idx="4" formatCode="0">
                  <c:v>3</c:v>
                </c:pt>
                <c:pt idx="6" formatCode="0">
                  <c:v>3.9</c:v>
                </c:pt>
                <c:pt idx="8" formatCode="0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C06-44D0-AD1D-D6B8F67460DE}"/>
            </c:ext>
          </c:extLst>
        </c:ser>
        <c:ser>
          <c:idx val="0"/>
          <c:order val="2"/>
          <c:tx>
            <c:strRef>
              <c:f>Arkusz1!$D$1</c:f>
              <c:strCache>
                <c:ptCount val="1"/>
                <c:pt idx="0">
                  <c:v>7 lat</c:v>
                </c:pt>
              </c:strCache>
            </c:strRef>
          </c:tx>
          <c:spPr>
            <a:solidFill>
              <a:srgbClr val="ED673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  <c:pt idx="0" formatCode="0">
                  <c:v>17.899999999999999</c:v>
                </c:pt>
                <c:pt idx="2" formatCode="0">
                  <c:v>17</c:v>
                </c:pt>
                <c:pt idx="4" formatCode="0">
                  <c:v>15.9</c:v>
                </c:pt>
                <c:pt idx="6" formatCode="0">
                  <c:v>18.2</c:v>
                </c:pt>
                <c:pt idx="8" formatCode="0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C06-44D0-AD1D-D6B8F67460DE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8 lat</c:v>
                </c:pt>
              </c:strCache>
            </c:strRef>
          </c:tx>
          <c:spPr>
            <a:solidFill>
              <a:srgbClr val="C9421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Arkusz1!$E$2:$E$10</c:f>
              <c:numCache>
                <c:formatCode>General</c:formatCode>
                <c:ptCount val="9"/>
                <c:pt idx="0" formatCode="0">
                  <c:v>17.399999999999999</c:v>
                </c:pt>
                <c:pt idx="2" formatCode="0">
                  <c:v>16.3</c:v>
                </c:pt>
                <c:pt idx="4" formatCode="0">
                  <c:v>18.2</c:v>
                </c:pt>
                <c:pt idx="6" formatCode="0">
                  <c:v>18.600000000000001</c:v>
                </c:pt>
                <c:pt idx="8" formatCode="0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02-44B0-B500-874096252008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9 lat</c:v>
                </c:pt>
              </c:strCache>
            </c:strRef>
          </c:tx>
          <c:spPr>
            <a:solidFill>
              <a:srgbClr val="7CA24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Arkusz1!$F$2:$F$10</c:f>
              <c:numCache>
                <c:formatCode>General</c:formatCode>
                <c:ptCount val="9"/>
                <c:pt idx="0" formatCode="0">
                  <c:v>14.2</c:v>
                </c:pt>
                <c:pt idx="2" formatCode="0">
                  <c:v>17.5</c:v>
                </c:pt>
                <c:pt idx="4" formatCode="0">
                  <c:v>17.399999999999999</c:v>
                </c:pt>
                <c:pt idx="6" formatCode="0">
                  <c:v>15.5</c:v>
                </c:pt>
                <c:pt idx="8" formatCode="0">
                  <c:v>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02-44B0-B500-874096252008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10 lat</c:v>
                </c:pt>
              </c:strCache>
            </c:strRef>
          </c:tx>
          <c:spPr>
            <a:solidFill>
              <a:srgbClr val="536C2B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Arkusz1!$G$2:$G$10</c:f>
              <c:numCache>
                <c:formatCode>General</c:formatCode>
                <c:ptCount val="9"/>
                <c:pt idx="0" formatCode="0">
                  <c:v>14.099999999999998</c:v>
                </c:pt>
                <c:pt idx="2" formatCode="0">
                  <c:v>14.899999999999999</c:v>
                </c:pt>
                <c:pt idx="4" formatCode="0">
                  <c:v>17.100000000000001</c:v>
                </c:pt>
                <c:pt idx="6" formatCode="0">
                  <c:v>16.400000000000002</c:v>
                </c:pt>
                <c:pt idx="8" formatCode="0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02-44B0-B500-874096252008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11 lat</c:v>
                </c:pt>
              </c:strCache>
            </c:strRef>
          </c:tx>
          <c:spPr>
            <a:solidFill>
              <a:srgbClr val="37718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Arkusz1!$H$2:$H$10</c:f>
              <c:numCache>
                <c:formatCode>General</c:formatCode>
                <c:ptCount val="9"/>
                <c:pt idx="0" formatCode="0">
                  <c:v>9.1999999999999993</c:v>
                </c:pt>
                <c:pt idx="2" formatCode="0">
                  <c:v>10.9</c:v>
                </c:pt>
                <c:pt idx="4" formatCode="0">
                  <c:v>14.399999999999999</c:v>
                </c:pt>
                <c:pt idx="6" formatCode="0">
                  <c:v>14.399999999999999</c:v>
                </c:pt>
                <c:pt idx="8" formatCode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02-44B0-B500-874096252008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12 lat</c:v>
                </c:pt>
              </c:strCache>
            </c:strRef>
          </c:tx>
          <c:spPr>
            <a:solidFill>
              <a:srgbClr val="62A3C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Arkusz1!$I$2:$I$10</c:f>
              <c:numCache>
                <c:formatCode>General</c:formatCode>
                <c:ptCount val="9"/>
                <c:pt idx="0" formatCode="0">
                  <c:v>9.7000000000000011</c:v>
                </c:pt>
                <c:pt idx="2" formatCode="0">
                  <c:v>11.1</c:v>
                </c:pt>
                <c:pt idx="4" formatCode="0">
                  <c:v>10.6</c:v>
                </c:pt>
                <c:pt idx="6" formatCode="0">
                  <c:v>10.9</c:v>
                </c:pt>
                <c:pt idx="8" formatCode="0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02-44B0-B500-874096252008}"/>
            </c:ext>
          </c:extLst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13 lat</c:v>
                </c:pt>
              </c:strCache>
            </c:strRef>
          </c:tx>
          <c:spPr>
            <a:solidFill>
              <a:srgbClr val="A8CCD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Arkusz1!$J$2:$J$10</c:f>
              <c:numCache>
                <c:formatCode>General</c:formatCode>
                <c:ptCount val="9"/>
                <c:pt idx="0" formatCode="0">
                  <c:v>4.3</c:v>
                </c:pt>
                <c:pt idx="2" formatCode="0">
                  <c:v>0.6</c:v>
                </c:pt>
                <c:pt idx="4" formatCode="0">
                  <c:v>2.2999999999999998</c:v>
                </c:pt>
                <c:pt idx="6" formatCode="0">
                  <c:v>1.3</c:v>
                </c:pt>
                <c:pt idx="8" formatCode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E02-44B0-B500-8740962520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4496000"/>
        <c:axId val="149210240"/>
      </c:barChart>
      <c:catAx>
        <c:axId val="15449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210240"/>
        <c:crosses val="autoZero"/>
        <c:auto val="1"/>
        <c:lblAlgn val="ctr"/>
        <c:lblOffset val="100"/>
        <c:noMultiLvlLbl val="0"/>
      </c:catAx>
      <c:valAx>
        <c:axId val="149210240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5449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81482760565965"/>
          <c:y val="5.334338329630002E-2"/>
          <c:w val="5.0755768836518812E-2"/>
          <c:h val="0.72684553844152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5E-2"/>
          <c:y val="4.7799541125445495E-2"/>
          <c:w val="0.81407599209492565"/>
          <c:h val="0.7405588196603936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Arkusz1!$B$1</c:f>
              <c:strCache>
                <c:ptCount val="1"/>
                <c:pt idx="0">
                  <c:v>miasto &gt; 100 tys. </c:v>
                </c:pt>
              </c:strCache>
            </c:strRef>
          </c:tx>
          <c:spPr>
            <a:solidFill>
              <a:srgbClr val="0099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A6-40E5-9636-F20A2D697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 formatCode="0">
                  <c:v>74.599999999999994</c:v>
                </c:pt>
                <c:pt idx="2" formatCode="0">
                  <c:v>28.199999999999996</c:v>
                </c:pt>
                <c:pt idx="4" formatCode="0">
                  <c:v>76.099999999999994</c:v>
                </c:pt>
                <c:pt idx="6" formatCode="0">
                  <c:v>0</c:v>
                </c:pt>
                <c:pt idx="8" formatCode="0">
                  <c:v>47.5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C06-44D0-AD1D-D6B8F67460D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miasto &lt; 100 tys.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34-4E88-903F-8C03A940E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 formatCode="0">
                  <c:v>25.4</c:v>
                </c:pt>
                <c:pt idx="2" formatCode="0">
                  <c:v>69.699999999999989</c:v>
                </c:pt>
                <c:pt idx="4" formatCode="0">
                  <c:v>23.9</c:v>
                </c:pt>
                <c:pt idx="6" formatCode="0">
                  <c:v>87.7</c:v>
                </c:pt>
                <c:pt idx="8" formatCode="0">
                  <c:v>40.400000000000006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C06-44D0-AD1D-D6B8F67460DE}"/>
            </c:ext>
          </c:extLst>
        </c:ser>
        <c:ser>
          <c:idx val="0"/>
          <c:order val="2"/>
          <c:tx>
            <c:strRef>
              <c:f>Arkusz1!$D$1</c:f>
              <c:strCache>
                <c:ptCount val="1"/>
                <c:pt idx="0">
                  <c:v>miejscowość wiejska &lt; 10 tys.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B9-45CD-8583-E83F7331DF6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8A-46A7-8FFD-1F51ABB03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40404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B</c:v>
                </c:pt>
                <c:pt idx="2">
                  <c:v>D</c:v>
                </c:pt>
                <c:pt idx="4">
                  <c:v>E</c:v>
                </c:pt>
                <c:pt idx="6">
                  <c:v>E</c:v>
                </c:pt>
                <c:pt idx="8">
                  <c:v>E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  <c:pt idx="0" formatCode="0">
                  <c:v>0</c:v>
                </c:pt>
                <c:pt idx="2" formatCode="0">
                  <c:v>2.1</c:v>
                </c:pt>
                <c:pt idx="4" formatCode="0">
                  <c:v>0</c:v>
                </c:pt>
                <c:pt idx="6" formatCode="0">
                  <c:v>12.3</c:v>
                </c:pt>
                <c:pt idx="8" formatCode="0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C06-44D0-AD1D-D6B8F67460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5601408"/>
        <c:axId val="149212544"/>
      </c:barChart>
      <c:catAx>
        <c:axId val="15560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212544"/>
        <c:crosses val="autoZero"/>
        <c:auto val="1"/>
        <c:lblAlgn val="ctr"/>
        <c:lblOffset val="100"/>
        <c:noMultiLvlLbl val="0"/>
      </c:catAx>
      <c:valAx>
        <c:axId val="149212544"/>
        <c:scaling>
          <c:orientation val="minMax"/>
          <c:max val="100"/>
          <c:min val="0"/>
        </c:scaling>
        <c:delete val="1"/>
        <c:axPos val="l"/>
        <c:numFmt formatCode="General" sourceLinked="0"/>
        <c:majorTickMark val="out"/>
        <c:minorTickMark val="none"/>
        <c:tickLblPos val="none"/>
        <c:crossAx val="15560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24863530446182"/>
          <c:y val="0.10674198719610799"/>
          <c:w val="0.14364100315132869"/>
          <c:h val="0.65396807688502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06526625987352E-2"/>
          <c:y val="5.6027876252695154E-2"/>
          <c:w val="0.58798720472440946"/>
          <c:h val="0.86835576946371362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0AD47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02F-4C46-A82E-3A17053DBC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</c:v>
                </c:pt>
                <c:pt idx="1">
                  <c:v>bez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74-4211-8D25-7F2E28DA4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F2EBE-94BC-4201-9892-9C64A619B254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B8F07-6C7E-4EB4-89C5-C161AA01D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24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B2FF8-9095-44E1-97A7-B0004EEEBC54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13685-E06A-49D1-BB8E-225A332F6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9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DE85F-A49F-4D4C-8D78-799212E249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9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27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8B12-F6CB-4B03-9CFC-4933723C98F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36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72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616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652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52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35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54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4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8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4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218893" y="6372775"/>
            <a:ext cx="1653407" cy="209363"/>
          </a:xfrm>
          <a:prstGeom prst="rect">
            <a:avLst/>
          </a:prstGeom>
        </p:spPr>
        <p:txBody>
          <a:bodyPr/>
          <a:lstStyle/>
          <a:p>
            <a:pPr defTabSz="945827"/>
            <a:fld id="{3E291E46-BCC4-4EBB-9B49-E997D24BE723}" type="slidenum">
              <a:rPr lang="pl-PL" smtClean="0"/>
              <a:pPr defTabSz="945827"/>
              <a:t>‹#›</a:t>
            </a:fld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869" y="1262752"/>
            <a:ext cx="3670849" cy="12352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81458" y="1262752"/>
            <a:ext cx="3670849" cy="12352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01448" y="1262752"/>
            <a:ext cx="3670849" cy="12352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1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5" y="485775"/>
            <a:ext cx="11539460" cy="82923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1154" y="122513"/>
            <a:ext cx="8947195" cy="2951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9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4" y="1865606"/>
            <a:ext cx="11051116" cy="3519196"/>
          </a:xfrm>
          <a:prstGeom prst="rect">
            <a:avLst/>
          </a:prstGeo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6" name="TextBox 12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>
                <a:solidFill>
                  <a:srgbClr val="888B8D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srgbClr val="888B8D"/>
              </a:solidFill>
            </a:endParaRPr>
          </a:p>
        </p:txBody>
      </p:sp>
      <p:sp>
        <p:nvSpPr>
          <p:cNvPr id="7" name="TextBox 22"/>
          <p:cNvSpPr txBox="1"/>
          <p:nvPr userDrawn="1"/>
        </p:nvSpPr>
        <p:spPr>
          <a:xfrm>
            <a:off x="839648" y="6341235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srgbClr val="888B8D"/>
                </a:solidFill>
              </a:rPr>
              <a:t>© </a:t>
            </a:r>
            <a:r>
              <a:rPr lang="en-GB" sz="800" dirty="0" smtClean="0">
                <a:solidFill>
                  <a:srgbClr val="888B8D"/>
                </a:solidFill>
              </a:rPr>
              <a:t>201</a:t>
            </a:r>
            <a:r>
              <a:rPr lang="pl-PL" sz="800" dirty="0" smtClean="0">
                <a:solidFill>
                  <a:srgbClr val="888B8D"/>
                </a:solidFill>
              </a:rPr>
              <a:t>8</a:t>
            </a:r>
            <a:r>
              <a:rPr lang="en-GB" sz="800" dirty="0" smtClean="0">
                <a:solidFill>
                  <a:srgbClr val="888B8D"/>
                </a:solidFill>
              </a:rPr>
              <a:t> </a:t>
            </a:r>
            <a:r>
              <a:rPr lang="en-GB" sz="800" dirty="0">
                <a:solidFill>
                  <a:srgbClr val="888B8D"/>
                </a:solidFill>
              </a:rPr>
              <a:t>Ipsos.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9" name="Group 16"/>
          <p:cNvGrpSpPr/>
          <p:nvPr userDrawn="1"/>
        </p:nvGrpSpPr>
        <p:grpSpPr>
          <a:xfrm>
            <a:off x="9904396" y="6232981"/>
            <a:ext cx="2103343" cy="355982"/>
            <a:chOff x="10239375" y="6688139"/>
            <a:chExt cx="2842245" cy="523426"/>
          </a:xfrm>
        </p:grpSpPr>
        <p:pic>
          <p:nvPicPr>
            <p:cNvPr id="10" name="Picture 17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1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0275578" y="129930"/>
            <a:ext cx="1668443" cy="3313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830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3"/>
            <a:ext cx="8967722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5" y="1851257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66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 defTabSz="1232345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8129" y="2848514"/>
            <a:ext cx="2861167" cy="997196"/>
          </a:xfrm>
        </p:spPr>
        <p:txBody>
          <a:bodyPr anchor="ctr"/>
          <a:lstStyle>
            <a:lvl1pPr>
              <a:defRPr sz="36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 defTabSz="1232345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 defTabSz="1232345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 defTabSz="1232345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 defTabSz="1232345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 defTabSz="1232345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 defTabSz="1232345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 defTabSz="1232345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 defTabSz="1232345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 defTabSz="1232345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453717" cy="68580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26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1232345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>
                <a:solidFill>
                  <a:srgbClr val="888B8D"/>
                </a:solidFill>
                <a:cs typeface="Arial" pitchFamily="34" charset="0"/>
              </a:rPr>
              <a:pPr defTabSz="1232345">
                <a:lnSpc>
                  <a:spcPct val="85000"/>
                </a:lnSpc>
                <a:spcBef>
                  <a:spcPts val="272"/>
                </a:spcBef>
              </a:pPr>
              <a:t>‹#›</a:t>
            </a:fld>
            <a:endParaRPr lang="en-GB" sz="1067" dirty="0">
              <a:solidFill>
                <a:srgbClr val="888B8D"/>
              </a:solidFill>
              <a:cs typeface="Arial" pitchFamily="34" charset="0"/>
            </a:endParaRPr>
          </a:p>
        </p:txBody>
      </p:sp>
      <p:sp>
        <p:nvSpPr>
          <p:cNvPr id="27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1232345">
              <a:lnSpc>
                <a:spcPct val="85000"/>
              </a:lnSpc>
              <a:spcBef>
                <a:spcPts val="272"/>
              </a:spcBef>
              <a:defRPr/>
            </a:pPr>
            <a:r>
              <a:rPr lang="en-GB" sz="1067" dirty="0">
                <a:solidFill>
                  <a:srgbClr val="888B8D"/>
                </a:solidFill>
                <a:cs typeface="Arial" pitchFamily="34" charset="0"/>
              </a:rPr>
              <a:t>© </a:t>
            </a:r>
            <a:r>
              <a:rPr lang="en-GB" sz="1067" dirty="0" smtClean="0">
                <a:solidFill>
                  <a:srgbClr val="888B8D"/>
                </a:solidFill>
                <a:cs typeface="Arial" pitchFamily="34" charset="0"/>
              </a:rPr>
              <a:t>201</a:t>
            </a:r>
            <a:r>
              <a:rPr lang="pl-PL" sz="1067" dirty="0" smtClean="0">
                <a:solidFill>
                  <a:srgbClr val="888B8D"/>
                </a:solidFill>
                <a:cs typeface="Arial" pitchFamily="34" charset="0"/>
              </a:rPr>
              <a:t>6</a:t>
            </a:r>
            <a:r>
              <a:rPr lang="en-GB" sz="1067" dirty="0" smtClean="0">
                <a:solidFill>
                  <a:srgbClr val="888B8D"/>
                </a:solidFill>
                <a:cs typeface="Arial" pitchFamily="34" charset="0"/>
              </a:rPr>
              <a:t> </a:t>
            </a:r>
            <a:r>
              <a:rPr lang="en-GB" sz="1067" dirty="0">
                <a:solidFill>
                  <a:srgbClr val="888B8D"/>
                </a:solidFill>
                <a:cs typeface="Arial" pitchFamily="34" charset="0"/>
              </a:rPr>
              <a:t>Ipsos.</a:t>
            </a:r>
            <a:endParaRPr lang="en-GB" sz="1600" dirty="0">
              <a:solidFill>
                <a:srgbClr val="1C1C1C">
                  <a:lumMod val="75000"/>
                  <a:lumOff val="2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29295" cy="615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8"/>
            <a:ext cx="8957556" cy="590215"/>
          </a:xfrm>
        </p:spPr>
        <p:txBody>
          <a:bodyPr anchor="b">
            <a:no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9465" y="5620954"/>
            <a:ext cx="8957433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91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6" y="331098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1" y="1851257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6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39460" cy="615397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0" y="331098"/>
            <a:ext cx="8947195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1" y="1865605"/>
            <a:ext cx="11051116" cy="3519196"/>
          </a:xfrm>
        </p:spPr>
        <p:txBody>
          <a:bodyPr/>
          <a:lstStyle>
            <a:lvl1pPr marL="234945" indent="-23494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cap="none"/>
            </a:lvl1pPr>
            <a:lvl2pPr marL="634984" indent="-22224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tabLst/>
              <a:defRPr sz="1600"/>
            </a:lvl2pPr>
            <a:lvl3pPr marL="922844" indent="-23706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/>
            </a:lvl3pPr>
            <a:lvl5pPr marL="1291134" indent="-2328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13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39460" cy="615397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0" y="331098"/>
            <a:ext cx="10516893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11003329" y="3429000"/>
            <a:ext cx="1188673" cy="342900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3" name="Picture 9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34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4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6" y="331098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1" y="1851257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11003329" y="3429000"/>
            <a:ext cx="1188673" cy="3429000"/>
            <a:chOff x="12130881" y="3781425"/>
            <a:chExt cx="1310482" cy="3781425"/>
          </a:xfrm>
        </p:grpSpPr>
        <p:sp>
          <p:nvSpPr>
            <p:cNvPr id="37" name="Oval 36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ight Triangle 39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Picture 4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42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55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29295" cy="615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24098"/>
            <a:ext cx="8957556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263269" y="1653116"/>
            <a:ext cx="2588948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16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50572" y="1653116"/>
            <a:ext cx="912696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261957" y="1653116"/>
            <a:ext cx="912696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8197220" y="1653116"/>
            <a:ext cx="912696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51367" y="2557381"/>
            <a:ext cx="3500967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261958" y="2557381"/>
            <a:ext cx="3500967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191602" y="2557381"/>
            <a:ext cx="3500967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174654" y="1653116"/>
            <a:ext cx="2588948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16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9109917" y="1653116"/>
            <a:ext cx="2588948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None/>
              <a:defRPr sz="1600" cap="none">
                <a:solidFill>
                  <a:schemeClr val="bg1"/>
                </a:solidFill>
              </a:defRPr>
            </a:lvl1pPr>
            <a:lvl2pPr marL="711182" indent="-380990">
              <a:defRPr>
                <a:solidFill>
                  <a:schemeClr val="bg1"/>
                </a:solidFill>
              </a:defRPr>
            </a:lvl2pPr>
            <a:lvl3pPr marL="1198003" indent="-304792">
              <a:defRPr>
                <a:solidFill>
                  <a:schemeClr val="bg1"/>
                </a:solidFill>
              </a:defRPr>
            </a:lvl3pPr>
            <a:lvl4pPr marL="1676358" indent="-304792">
              <a:defRPr>
                <a:solidFill>
                  <a:schemeClr val="bg1"/>
                </a:solidFill>
              </a:defRPr>
            </a:lvl4pPr>
            <a:lvl5pPr marL="2150480" indent="-304792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30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333549" cy="6858000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59370" y="2869646"/>
            <a:ext cx="5438665" cy="678193"/>
          </a:xfrm>
        </p:spPr>
        <p:txBody>
          <a:bodyPr anchor="ctr"/>
          <a:lstStyle>
            <a:lvl1pPr>
              <a:defRPr sz="4933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9370" y="3819109"/>
            <a:ext cx="5438665" cy="1776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12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0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3929" y="5375267"/>
            <a:ext cx="5925367" cy="346923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1067">
                <a:solidFill>
                  <a:schemeClr val="bg2"/>
                </a:solidFill>
              </a:defRPr>
            </a:lvl1pPr>
          </a:lstStyle>
          <a:p>
            <a:pPr defTabSz="1232345"/>
            <a:r>
              <a:rPr lang="en-GB" smtClean="0">
                <a:solidFill>
                  <a:srgbClr val="888B8D"/>
                </a:solidFill>
                <a:cs typeface="Arial" pitchFamily="34" charset="0"/>
              </a:rPr>
              <a:t>© 2015 Ipsos.  All rights reserved. Contains Ipsos' Confidential and Proprietary information  and may not be disclosed or reproduced without the prior written consent of Ipsos.</a:t>
            </a:r>
            <a:endParaRPr lang="en-US" dirty="0">
              <a:solidFill>
                <a:srgbClr val="888B8D"/>
              </a:solidFill>
              <a:cs typeface="Arial" pitchFamily="34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359370" y="1852084"/>
            <a:ext cx="5438665" cy="849939"/>
          </a:xfrm>
        </p:spPr>
        <p:txBody>
          <a:bodyPr anchor="b">
            <a:normAutofit/>
          </a:bodyPr>
          <a:lstStyle>
            <a:lvl1pPr>
              <a:defRPr sz="2933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0431602" y="790481"/>
            <a:ext cx="1366433" cy="962871"/>
          </a:xfrm>
          <a:noFill/>
        </p:spPr>
        <p:txBody>
          <a:bodyPr/>
          <a:lstStyle>
            <a:lvl1pPr algn="ctr">
              <a:defRPr sz="1867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4921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280" cy="6858000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829" y="1497131"/>
            <a:ext cx="5467465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tx1"/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sz="2933" baseline="0">
                <a:solidFill>
                  <a:schemeClr val="bg2"/>
                </a:solidFill>
              </a:defRPr>
            </a:lvl2pPr>
            <a:lvl3pPr marL="12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0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257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11952"/>
            <a:ext cx="5892800" cy="6895352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829" y="1497131"/>
            <a:ext cx="5467465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tx1"/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sz="2933" baseline="0">
                <a:solidFill>
                  <a:schemeClr val="bg2"/>
                </a:solidFill>
              </a:defRPr>
            </a:lvl2pPr>
            <a:lvl3pPr marL="12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0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323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829" y="1497131"/>
            <a:ext cx="5467465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tx1"/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sz="2933" baseline="0">
                <a:solidFill>
                  <a:schemeClr val="bg2"/>
                </a:solidFill>
              </a:defRPr>
            </a:lvl2pPr>
            <a:lvl3pPr marL="12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0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11954"/>
            <a:ext cx="5856941" cy="686995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0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584221" cy="6858000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17" name="Rectangle 16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8129" y="2848514"/>
            <a:ext cx="2861167" cy="997196"/>
          </a:xfrm>
        </p:spPr>
        <p:txBody>
          <a:bodyPr anchor="ctr"/>
          <a:lstStyle>
            <a:lvl1pPr>
              <a:defRPr sz="36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749" y="6212273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 marR="0" lvl="0" indent="0" algn="l" defTabSz="1232345" rtl="0" eaLnBrk="1" fontAlgn="auto" latinLnBrk="0" hangingPunct="1">
              <a:lnSpc>
                <a:spcPct val="100000"/>
              </a:lnSpc>
              <a:spcBef>
                <a:spcPts val="10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5D932-8F50-448D-A3FF-976A850649DE}" type="slidenum"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432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10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749" y="6212273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 marR="0" lvl="0" indent="0" algn="l" defTabSz="1232345" rtl="0" eaLnBrk="1" fontAlgn="auto" latinLnBrk="0" hangingPunct="1">
              <a:lnSpc>
                <a:spcPct val="100000"/>
              </a:lnSpc>
              <a:spcBef>
                <a:spcPts val="10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5D932-8F50-448D-A3FF-976A850649DE}" type="slidenum"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432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10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749" y="6212273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 marR="0" lvl="0" indent="0" algn="l" defTabSz="1232345" rtl="0" eaLnBrk="1" fontAlgn="auto" latinLnBrk="0" hangingPunct="1">
              <a:lnSpc>
                <a:spcPct val="100000"/>
              </a:lnSpc>
              <a:spcBef>
                <a:spcPts val="10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5D932-8F50-448D-A3FF-976A850649DE}" type="slidenum"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432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10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749" y="6212273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 marR="0" lvl="0" indent="0" algn="l" defTabSz="1232345" rtl="0" eaLnBrk="1" fontAlgn="auto" latinLnBrk="0" hangingPunct="1">
              <a:lnSpc>
                <a:spcPct val="100000"/>
              </a:lnSpc>
              <a:spcBef>
                <a:spcPts val="10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5D932-8F50-448D-A3FF-976A850649DE}" type="slidenum"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432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10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749" y="6212273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 marR="0" lvl="0" indent="0" algn="l" defTabSz="1232345" rtl="0" eaLnBrk="1" fontAlgn="auto" latinLnBrk="0" hangingPunct="1">
              <a:lnSpc>
                <a:spcPct val="100000"/>
              </a:lnSpc>
              <a:spcBef>
                <a:spcPts val="10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5D932-8F50-448D-A3FF-976A850649DE}" type="slidenum"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432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10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749" y="6212273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 marR="0" lvl="0" indent="0" algn="l" defTabSz="1232345" rtl="0" eaLnBrk="1" fontAlgn="auto" latinLnBrk="0" hangingPunct="1">
              <a:lnSpc>
                <a:spcPct val="100000"/>
              </a:lnSpc>
              <a:spcBef>
                <a:spcPts val="10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5D932-8F50-448D-A3FF-976A850649DE}" type="slidenum"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432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10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749" y="6212273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 marR="0" lvl="0" indent="0" algn="l" defTabSz="1232345" rtl="0" eaLnBrk="1" fontAlgn="auto" latinLnBrk="0" hangingPunct="1">
              <a:lnSpc>
                <a:spcPct val="100000"/>
              </a:lnSpc>
              <a:spcBef>
                <a:spcPts val="10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5D932-8F50-448D-A3FF-976A850649DE}" type="slidenum"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432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10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329749" y="6212273"/>
            <a:ext cx="747175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4320" marR="0" lvl="0" indent="0" algn="l" defTabSz="1232345" rtl="0" eaLnBrk="1" fontAlgn="auto" latinLnBrk="0" hangingPunct="1">
              <a:lnSpc>
                <a:spcPct val="100000"/>
              </a:lnSpc>
              <a:spcBef>
                <a:spcPts val="10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5D932-8F50-448D-A3FF-976A850649DE}" type="slidenum"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4320" marR="0" lvl="0" indent="0" algn="l" defTabSz="1232345" rtl="0" eaLnBrk="1" fontAlgn="auto" latinLnBrk="0" hangingPunct="1">
                <a:lnSpc>
                  <a:spcPct val="100000"/>
                </a:lnSpc>
                <a:spcBef>
                  <a:spcPts val="10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3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8129" y="2848514"/>
            <a:ext cx="2861167" cy="997196"/>
          </a:xfrm>
        </p:spPr>
        <p:txBody>
          <a:bodyPr anchor="ctr"/>
          <a:lstStyle>
            <a:lvl1pPr>
              <a:defRPr sz="36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6238997"/>
            <a:ext cx="2490509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453717" cy="68580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26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7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</a:t>
            </a:r>
            <a:r>
              <a:rPr kumimoji="0" lang="en-GB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201</a:t>
            </a:r>
            <a:r>
              <a:rPr kumimoji="0" lang="pl-PL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6</a:t>
            </a:r>
            <a:r>
              <a:rPr kumimoji="0" lang="en-GB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001" y="2047037"/>
            <a:ext cx="4759348" cy="1356388"/>
          </a:xfrm>
        </p:spPr>
        <p:txBody>
          <a:bodyPr anchor="ctr"/>
          <a:lstStyle>
            <a:lvl1pPr>
              <a:defRPr sz="4933" baseline="0"/>
            </a:lvl1pPr>
          </a:lstStyle>
          <a:p>
            <a:r>
              <a:rPr lang="en-US" dirty="0" smtClean="0"/>
              <a:t>Subject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001" y="3632697"/>
            <a:ext cx="4759348" cy="242203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4320" indent="0" algn="l">
              <a:spcBef>
                <a:spcPts val="1088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12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0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MORE COMPLETE TITLE</a:t>
            </a:r>
          </a:p>
          <a:p>
            <a:pPr lvl="1"/>
            <a:r>
              <a:rPr lang="en-US" dirty="0" smtClean="0"/>
              <a:t>Body text: Lorem ipsum dolor sit amet, consectetuer adipiscing elit. Maecenas porttitor congue massa.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Pellentesque habitant morbi tristique senectus et netus et malesuada fames ac turpis egestas. Proin pharetra nonummy pede. Mauris et </a:t>
            </a:r>
            <a:r>
              <a:rPr lang="en-US" dirty="0" err="1" smtClean="0"/>
              <a:t>orci</a:t>
            </a:r>
            <a:r>
              <a:rPr lang="en-US" dirty="0" smtClean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0" y="331097"/>
            <a:ext cx="4759347" cy="1563900"/>
          </a:xfrm>
        </p:spPr>
        <p:txBody>
          <a:bodyPr anchor="b">
            <a:normAutofit/>
          </a:bodyPr>
          <a:lstStyle>
            <a:lvl1pPr>
              <a:defRPr sz="2933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9554786" y="1230059"/>
            <a:ext cx="1441615" cy="14412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80218" y="3983105"/>
            <a:ext cx="1846613" cy="184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94892" y="4130895"/>
            <a:ext cx="508411" cy="5082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884946" y="1118638"/>
            <a:ext cx="222908" cy="2228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marL="0" marR="0" lvl="0" indent="0" algn="ctr" defTabSz="123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6289" y="1079662"/>
            <a:ext cx="3972803" cy="3971708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60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6" y="331098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3584" y="4648361"/>
            <a:ext cx="5125005" cy="876140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724095" y="4648361"/>
            <a:ext cx="5125005" cy="876140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23584" y="2441471"/>
            <a:ext cx="5125005" cy="206718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24095" y="2441471"/>
            <a:ext cx="5125005" cy="206718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3584" y="1851258"/>
            <a:ext cx="5125005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724095" y="1851258"/>
            <a:ext cx="5125005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6615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00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39460" cy="615397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0" y="331098"/>
            <a:ext cx="8926877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044" y="4641740"/>
            <a:ext cx="3415485" cy="1047349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400274" y="4641740"/>
            <a:ext cx="3415485" cy="1047349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26044" y="2441471"/>
            <a:ext cx="3415485" cy="206718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00274" y="2441471"/>
            <a:ext cx="3415485" cy="206718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6044" y="1851258"/>
            <a:ext cx="3415485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400274" y="1851258"/>
            <a:ext cx="3415485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401372" y="4641740"/>
            <a:ext cx="3415485" cy="1047349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401372" y="2441471"/>
            <a:ext cx="3415485" cy="206718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401372" y="1851258"/>
            <a:ext cx="3415485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6596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0" y="857958"/>
            <a:ext cx="8964213" cy="615397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8"/>
            <a:ext cx="8820377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13343" y="4641740"/>
            <a:ext cx="2598440" cy="1120925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292448" y="4641740"/>
            <a:ext cx="2598440" cy="1120925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13343" y="2441471"/>
            <a:ext cx="2598440" cy="2067189"/>
          </a:xfrm>
        </p:spPr>
        <p:txBody>
          <a:bodyPr lIns="72000" tIns="72000" rIns="72000" bIns="72000"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3343" y="1851258"/>
            <a:ext cx="2598440" cy="590213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92448" y="1851258"/>
            <a:ext cx="2598440" cy="590213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292448" y="2441471"/>
            <a:ext cx="2598440" cy="2067189"/>
          </a:xfrm>
        </p:spPr>
        <p:txBody>
          <a:bodyPr lIns="72000" tIns="72000" rIns="72000" bIns="72000"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271553" y="4641740"/>
            <a:ext cx="2598440" cy="1120925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71553" y="1851258"/>
            <a:ext cx="2598440" cy="590213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271553" y="2441471"/>
            <a:ext cx="2598440" cy="2067189"/>
          </a:xfrm>
        </p:spPr>
        <p:txBody>
          <a:bodyPr lIns="72000" tIns="72000" rIns="72000" bIns="72000"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250660" y="4641740"/>
            <a:ext cx="2598440" cy="1120925"/>
          </a:xfrm>
        </p:spPr>
        <p:txBody>
          <a:bodyPr/>
          <a:lstStyle>
            <a:lvl1pPr>
              <a:defRPr lang="en-US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9250660" y="1851258"/>
            <a:ext cx="2598440" cy="590213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250660" y="2441471"/>
            <a:ext cx="2598440" cy="2067189"/>
          </a:xfrm>
        </p:spPr>
        <p:txBody>
          <a:bodyPr lIns="72000" tIns="72000" rIns="72000" bIns="72000">
            <a:normAutofit/>
          </a:bodyPr>
          <a:lstStyle>
            <a:lvl1pPr>
              <a:defRPr sz="1467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7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39460" cy="615397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8"/>
            <a:ext cx="8947356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3583" y="1851258"/>
            <a:ext cx="5152463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683903" y="1851258"/>
            <a:ext cx="5165197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583" y="2668922"/>
            <a:ext cx="5152463" cy="2706348"/>
          </a:xfrm>
        </p:spPr>
        <p:txBody>
          <a:bodyPr lIns="73459" rIns="24486"/>
          <a:lstStyle>
            <a:lvl1pPr>
              <a:defRPr sz="20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683903" y="2668922"/>
            <a:ext cx="5165197" cy="2706348"/>
          </a:xfrm>
        </p:spPr>
        <p:txBody>
          <a:bodyPr lIns="73459" rIns="24486"/>
          <a:lstStyle>
            <a:lvl1pPr>
              <a:defRPr sz="20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09836" y="5620954"/>
            <a:ext cx="8967721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65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39460" cy="615397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8"/>
            <a:ext cx="8947356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3582" y="1851259"/>
            <a:ext cx="3538780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340353" y="1851258"/>
            <a:ext cx="3538780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310317" y="1851259"/>
            <a:ext cx="3538780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33824" y="2668922"/>
            <a:ext cx="3538781" cy="2706348"/>
          </a:xfrm>
        </p:spPr>
        <p:txBody>
          <a:bodyPr lIns="73459" rIns="24486"/>
          <a:lstStyle>
            <a:lvl1pPr>
              <a:defRPr sz="20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340355" y="2668922"/>
            <a:ext cx="3538781" cy="2706348"/>
          </a:xfrm>
        </p:spPr>
        <p:txBody>
          <a:bodyPr lIns="73459" rIns="24486"/>
          <a:lstStyle>
            <a:lvl1pPr>
              <a:defRPr sz="20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8310319" y="2668922"/>
            <a:ext cx="3538781" cy="2706348"/>
          </a:xfrm>
        </p:spPr>
        <p:txBody>
          <a:bodyPr lIns="73459" rIns="24486"/>
          <a:lstStyle>
            <a:lvl1pPr>
              <a:defRPr sz="20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09836" y="5620954"/>
            <a:ext cx="10507021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77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0493855" cy="615397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8"/>
            <a:ext cx="8947356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703" y="1851258"/>
            <a:ext cx="2549492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2923" y="1851258"/>
            <a:ext cx="2549492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85143" y="1851258"/>
            <a:ext cx="2549492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9267365" y="1851258"/>
            <a:ext cx="2549492" cy="590215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1088"/>
              </a:spcBef>
              <a:defRPr lang="en-US" sz="2133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459" indent="-1828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0703" y="2668922"/>
            <a:ext cx="2549492" cy="2706348"/>
          </a:xfrm>
        </p:spPr>
        <p:txBody>
          <a:bodyPr lIns="73459" rIns="24486"/>
          <a:lstStyle>
            <a:lvl1pPr>
              <a:defRPr sz="20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302923" y="2668922"/>
            <a:ext cx="2549492" cy="2706348"/>
          </a:xfrm>
        </p:spPr>
        <p:txBody>
          <a:bodyPr lIns="73459" rIns="24486"/>
          <a:lstStyle>
            <a:lvl1pPr>
              <a:defRPr sz="20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285143" y="2668922"/>
            <a:ext cx="2549492" cy="2706348"/>
          </a:xfrm>
        </p:spPr>
        <p:txBody>
          <a:bodyPr lIns="73459" rIns="24486"/>
          <a:lstStyle>
            <a:lvl1pPr>
              <a:defRPr sz="20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9267365" y="2668922"/>
            <a:ext cx="2549492" cy="2706348"/>
          </a:xfrm>
        </p:spPr>
        <p:txBody>
          <a:bodyPr lIns="73459" rIns="24486"/>
          <a:lstStyle>
            <a:lvl1pPr>
              <a:defRPr sz="20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0703" y="5620954"/>
            <a:ext cx="8956852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59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6" y="331098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8640323" y="2157938"/>
            <a:ext cx="2020453" cy="3268431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12191999" cy="6858000"/>
          </a:xfrm>
          <a:effectLst/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Copy Desired Image, Select this placeholder, Paste &amp; Then “Send to back”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125" y="3305915"/>
            <a:ext cx="9457547" cy="1283824"/>
          </a:xfr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1088"/>
              </a:spcBef>
              <a:defRPr sz="10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7697" y="2476735"/>
            <a:ext cx="8044963" cy="829179"/>
          </a:xfrm>
        </p:spPr>
        <p:txBody>
          <a:bodyPr anchor="b">
            <a:normAutofit/>
          </a:bodyPr>
          <a:lstStyle>
            <a:lvl1pPr>
              <a:spcBef>
                <a:spcPts val="1632"/>
              </a:spcBef>
              <a:defRPr sz="36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819166" y="6200607"/>
            <a:ext cx="6602617" cy="3469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67" smtClean="0">
                <a:solidFill>
                  <a:schemeClr val="bg1"/>
                </a:solidFill>
              </a:defRPr>
            </a:lvl1pPr>
          </a:lstStyle>
          <a:p>
            <a:pPr defTabSz="1232345">
              <a:lnSpc>
                <a:spcPct val="85000"/>
              </a:lnSpc>
              <a:spcBef>
                <a:spcPts val="272"/>
              </a:spcBef>
            </a:pPr>
            <a:r>
              <a:rPr lang="en-US" smtClean="0">
                <a:solidFill>
                  <a:prstClr val="white"/>
                </a:solidFill>
                <a:cs typeface="Arial" pitchFamily="34" charset="0"/>
              </a:rPr>
              <a:t>© 2015 Ipsos. </a:t>
            </a:r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329750" y="6200607"/>
            <a:ext cx="509900" cy="3469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1067" smtClean="0">
                <a:solidFill>
                  <a:schemeClr val="bg1"/>
                </a:solidFill>
              </a:defRPr>
            </a:lvl1pPr>
          </a:lstStyle>
          <a:p>
            <a:pPr defTabSz="1232345">
              <a:lnSpc>
                <a:spcPct val="85000"/>
              </a:lnSpc>
              <a:spcBef>
                <a:spcPts val="272"/>
              </a:spcBef>
            </a:pPr>
            <a:fld id="{7F034911-0302-4AAB-AEF0-815419E29289}" type="slidenum">
              <a:rPr lang="en-GB" smtClean="0">
                <a:solidFill>
                  <a:prstClr val="white"/>
                </a:solidFill>
                <a:cs typeface="Arial" pitchFamily="34" charset="0"/>
              </a:rPr>
              <a:pPr defTabSz="1232345">
                <a:lnSpc>
                  <a:spcPct val="85000"/>
                </a:lnSpc>
                <a:spcBef>
                  <a:spcPts val="272"/>
                </a:spcBef>
              </a:pPr>
              <a:t>‹#›</a:t>
            </a:fld>
            <a:endParaRPr lang="en-GB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2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6" y="331098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78361" y="2276391"/>
            <a:ext cx="2001815" cy="3227173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42519" y="5626409"/>
            <a:ext cx="8435037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91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11954"/>
            <a:ext cx="5856941" cy="686995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3689" y="1851259"/>
            <a:ext cx="5622567" cy="299713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</a:defRPr>
            </a:lvl1pPr>
            <a:lvl2pPr marL="4320" indent="0" algn="l">
              <a:lnSpc>
                <a:spcPct val="90000"/>
              </a:lnSpc>
              <a:spcBef>
                <a:spcPts val="544"/>
              </a:spcBef>
              <a:buNone/>
              <a:tabLst/>
              <a:defRPr sz="2933" baseline="0">
                <a:solidFill>
                  <a:schemeClr val="bg1">
                    <a:alpha val="70000"/>
                  </a:schemeClr>
                </a:solidFill>
              </a:defRPr>
            </a:lvl2pPr>
            <a:lvl3pPr marL="12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0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7" name="Picture 6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8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8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1952"/>
            <a:ext cx="8298331" cy="6869952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05333" y="2803721"/>
            <a:ext cx="2920924" cy="997196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pic>
        <p:nvPicPr>
          <p:cNvPr id="8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5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8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11954"/>
            <a:ext cx="5856941" cy="686995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26729" y="1851259"/>
            <a:ext cx="5622567" cy="299713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</a:defRPr>
            </a:lvl1pPr>
            <a:lvl2pPr marL="4320" indent="0" algn="l">
              <a:lnSpc>
                <a:spcPct val="90000"/>
              </a:lnSpc>
              <a:spcBef>
                <a:spcPts val="544"/>
              </a:spcBef>
              <a:buNone/>
              <a:tabLst/>
              <a:defRPr sz="2933" baseline="0">
                <a:solidFill>
                  <a:schemeClr val="bg1">
                    <a:alpha val="70000"/>
                  </a:schemeClr>
                </a:solidFill>
              </a:defRPr>
            </a:lvl2pPr>
            <a:lvl3pPr marL="12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0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pic>
        <p:nvPicPr>
          <p:cNvPr id="8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11951"/>
            <a:ext cx="8417860" cy="6905811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  <a:gd name="connsiteX0" fmla="*/ 0 w 6313395"/>
              <a:gd name="connsiteY0" fmla="*/ 8964 h 5179357"/>
              <a:gd name="connsiteX1" fmla="*/ 4529418 w 6313395"/>
              <a:gd name="connsiteY1" fmla="*/ 0 h 5179357"/>
              <a:gd name="connsiteX2" fmla="*/ 6313395 w 6313395"/>
              <a:gd name="connsiteY2" fmla="*/ 5179357 h 5179357"/>
              <a:gd name="connsiteX3" fmla="*/ 0 w 6313395"/>
              <a:gd name="connsiteY3" fmla="*/ 5152464 h 5179357"/>
              <a:gd name="connsiteX4" fmla="*/ 0 w 6313395"/>
              <a:gd name="connsiteY4" fmla="*/ 8964 h 5179357"/>
              <a:gd name="connsiteX0" fmla="*/ 0 w 6313395"/>
              <a:gd name="connsiteY0" fmla="*/ 8964 h 5179358"/>
              <a:gd name="connsiteX1" fmla="*/ 4529418 w 6313395"/>
              <a:gd name="connsiteY1" fmla="*/ 0 h 5179358"/>
              <a:gd name="connsiteX2" fmla="*/ 6313395 w 6313395"/>
              <a:gd name="connsiteY2" fmla="*/ 5179357 h 5179358"/>
              <a:gd name="connsiteX3" fmla="*/ 8965 w 6313395"/>
              <a:gd name="connsiteY3" fmla="*/ 5179358 h 5179358"/>
              <a:gd name="connsiteX4" fmla="*/ 0 w 6313395"/>
              <a:gd name="connsiteY4" fmla="*/ 8964 h 517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3395" h="5179358">
                <a:moveTo>
                  <a:pt x="0" y="8964"/>
                </a:moveTo>
                <a:lnTo>
                  <a:pt x="4529418" y="0"/>
                </a:lnTo>
                <a:lnTo>
                  <a:pt x="6313395" y="5179357"/>
                </a:lnTo>
                <a:lnTo>
                  <a:pt x="8965" y="5179358"/>
                </a:lnTo>
                <a:cubicBezTo>
                  <a:pt x="5977" y="3455893"/>
                  <a:pt x="2988" y="1732429"/>
                  <a:pt x="0" y="896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85400" y="2711391"/>
            <a:ext cx="2643779" cy="1181863"/>
          </a:xfrm>
        </p:spPr>
        <p:txBody>
          <a:bodyPr anchor="ctr"/>
          <a:lstStyle>
            <a:lvl1pPr>
              <a:defRPr sz="4267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pic>
        <p:nvPicPr>
          <p:cNvPr id="8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85400" y="2711391"/>
            <a:ext cx="2643779" cy="1181863"/>
          </a:xfrm>
        </p:spPr>
        <p:txBody>
          <a:bodyPr anchor="ctr"/>
          <a:lstStyle>
            <a:lvl1pPr>
              <a:defRPr sz="4267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pic>
        <p:nvPicPr>
          <p:cNvPr id="7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5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itle Only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6" y="331098"/>
            <a:ext cx="897780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pic>
        <p:nvPicPr>
          <p:cNvPr id="9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3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5" y="331098"/>
            <a:ext cx="8977799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9836" y="1851260"/>
            <a:ext cx="10514221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pic>
        <p:nvPicPr>
          <p:cNvPr id="9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9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5" y="331098"/>
            <a:ext cx="8977799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9836" y="1851260"/>
            <a:ext cx="10514221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pic>
        <p:nvPicPr>
          <p:cNvPr id="9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4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2_Text Op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39460" cy="615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8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12001" y="1851257"/>
            <a:ext cx="11537100" cy="35240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pic>
        <p:nvPicPr>
          <p:cNvPr id="9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</a:t>
            </a:r>
            <a:r>
              <a:rPr kumimoji="0" lang="en-GB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201</a:t>
            </a:r>
            <a:r>
              <a:rPr kumimoji="0" lang="pl-PL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6</a:t>
            </a:r>
            <a:r>
              <a:rPr kumimoji="0" lang="en-GB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6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39460" cy="615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8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1" y="1865605"/>
            <a:ext cx="11537949" cy="3519196"/>
          </a:xfrm>
        </p:spPr>
        <p:txBody>
          <a:bodyPr/>
          <a:lstStyle>
            <a:lvl1pPr marL="234945" indent="-23494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cap="none">
                <a:solidFill>
                  <a:schemeClr val="bg1"/>
                </a:solidFill>
              </a:defRPr>
            </a:lvl1pPr>
            <a:lvl2pPr marL="634984" indent="-22224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tabLst/>
              <a:defRPr sz="1600">
                <a:solidFill>
                  <a:schemeClr val="bg1"/>
                </a:solidFill>
              </a:defRPr>
            </a:lvl2pPr>
            <a:lvl3pPr marL="922844" indent="-23706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5pPr marL="1291134" indent="-2328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</a:t>
            </a:r>
            <a:r>
              <a:rPr kumimoji="0" lang="en-GB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201</a:t>
            </a:r>
            <a:r>
              <a:rPr kumimoji="0" lang="pl-PL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6</a:t>
            </a:r>
            <a:r>
              <a:rPr kumimoji="0" lang="en-GB" sz="10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8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9836" y="331098"/>
            <a:ext cx="897780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 bwMode="black"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pic>
        <p:nvPicPr>
          <p:cNvPr id="9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2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5" y="331098"/>
            <a:ext cx="8977799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9836" y="1851260"/>
            <a:ext cx="10514221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pic>
        <p:nvPicPr>
          <p:cNvPr id="9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1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111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5" y="331098"/>
            <a:ext cx="8977799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11151" y="1865605"/>
            <a:ext cx="11051116" cy="3519196"/>
          </a:xfrm>
        </p:spPr>
        <p:txBody>
          <a:bodyPr/>
          <a:lstStyle>
            <a:lvl1pPr marL="234945" indent="-23494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cap="none">
                <a:solidFill>
                  <a:schemeClr val="bg1"/>
                </a:solidFill>
              </a:defRPr>
            </a:lvl1pPr>
            <a:lvl2pPr marL="634984" indent="-22224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tabLst/>
              <a:defRPr sz="1600">
                <a:solidFill>
                  <a:schemeClr val="bg1"/>
                </a:solidFill>
              </a:defRPr>
            </a:lvl2pPr>
            <a:lvl3pPr marL="922844" indent="-23706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5pPr marL="1291134" indent="-23282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-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9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11955"/>
            <a:ext cx="4987364" cy="6869955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8001" y="2869646"/>
            <a:ext cx="6265412" cy="678193"/>
          </a:xfrm>
        </p:spPr>
        <p:txBody>
          <a:bodyPr anchor="ctr"/>
          <a:lstStyle>
            <a:lvl1pPr>
              <a:defRPr sz="4933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8001" y="3819109"/>
            <a:ext cx="6265412" cy="1776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12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0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568001" y="1852084"/>
            <a:ext cx="6265412" cy="849939"/>
          </a:xfrm>
        </p:spPr>
        <p:txBody>
          <a:bodyPr anchor="b">
            <a:normAutofit/>
          </a:bodyPr>
          <a:lstStyle>
            <a:lvl1pPr>
              <a:defRPr sz="2933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749" y="6169896"/>
            <a:ext cx="747175" cy="34692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1232345"/>
            <a:fld id="{7F034911-0302-4AAB-AEF0-815419E29289}" type="slidenum">
              <a:rPr lang="en-US" smtClean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pPr defTabSz="1232345"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cs typeface="Arial" pitchFamily="34" charset="0"/>
            </a:endParaRP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568001" y="5375267"/>
            <a:ext cx="6265412" cy="794629"/>
          </a:xfrm>
          <a:prstGeom prst="rect">
            <a:avLst/>
          </a:prstGeom>
        </p:spPr>
        <p:txBody>
          <a:bodyPr lIns="0" tIns="0" rIns="0" bIns="0"/>
          <a:lstStyle>
            <a:lvl1pPr>
              <a:defRPr sz="1333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defTabSz="1232345"/>
            <a:r>
              <a:rPr lang="en-GB" smtClean="0">
                <a:solidFill>
                  <a:srgbClr val="C8C9C7">
                    <a:lumMod val="75000"/>
                  </a:srgbClr>
                </a:solidFill>
                <a:cs typeface="Arial" pitchFamily="34" charset="0"/>
              </a:rPr>
              <a:t>© 2015 Ipsos.  All rights reserved. Contains Ipsos' Confidential and Proprietary information and may not be disclosed or reproduced without the prior written consent of Ipsos.</a:t>
            </a:r>
            <a:endParaRPr lang="en-GB" dirty="0">
              <a:solidFill>
                <a:srgbClr val="C8C9C7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1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90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31098"/>
            <a:ext cx="9963949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8640323" y="2157938"/>
            <a:ext cx="2020453" cy="3268431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05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9287635" y="6210844"/>
            <a:ext cx="1840248" cy="369557"/>
          </a:xfrm>
          <a:prstGeom prst="rect">
            <a:avLst/>
          </a:prstGeom>
        </p:spPr>
      </p:pic>
      <p:pic>
        <p:nvPicPr>
          <p:cNvPr id="23" name="Picture 2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11362594" y="6126249"/>
            <a:ext cx="503103" cy="47464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91176" y="2163485"/>
            <a:ext cx="1615017" cy="16129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90969" y="2163485"/>
            <a:ext cx="1615017" cy="16129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190764" y="2163485"/>
            <a:ext cx="1615017" cy="16129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en-GB" dirty="0"/>
          </a:p>
        </p:txBody>
      </p:sp>
      <p:pic>
        <p:nvPicPr>
          <p:cNvPr id="10" name="Picture 2" descr="C:\Users\Graphics Dude Ltd\Graphics Dude Ltd\Work\PC - IM - 150415A (template pt2)\Graphics\Tags\MarketingElectronic-Col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9" y="287862"/>
            <a:ext cx="2145323" cy="2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2"/>
          <p:cNvSpPr txBox="1"/>
          <p:nvPr userDrawn="1"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TextBox 22"/>
          <p:cNvSpPr txBox="1"/>
          <p:nvPr userDrawn="1"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2015 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1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29295" cy="615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8"/>
            <a:ext cx="8957556" cy="590215"/>
          </a:xfrm>
        </p:spPr>
        <p:txBody>
          <a:bodyPr anchor="b">
            <a:no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9465" y="5620954"/>
            <a:ext cx="8957433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78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6" y="331098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1" y="1851257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2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4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1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777EA-EC40-4ACA-A71B-F3AC04EAC0E8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C632-4186-4787-A475-915245AF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9" r:id="rId14"/>
    <p:sldLayoutId id="214748395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836" y="857958"/>
            <a:ext cx="11536437" cy="615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1" y="1851257"/>
            <a:ext cx="11516072" cy="3524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extBox 12"/>
          <p:cNvSpPr txBox="1"/>
          <p:nvPr/>
        </p:nvSpPr>
        <p:spPr>
          <a:xfrm>
            <a:off x="319512" y="6396141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1232345" rtl="0" eaLnBrk="1" fontAlgn="auto" latinLnBrk="0" hangingPunct="1">
                <a:lnSpc>
                  <a:spcPct val="85000"/>
                </a:lnSpc>
                <a:spcBef>
                  <a:spcPts val="2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839648" y="6488272"/>
            <a:ext cx="921563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1232345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© </a:t>
            </a:r>
            <a:r>
              <a:rPr kumimoji="0" lang="en-GB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201</a:t>
            </a:r>
            <a:r>
              <a:rPr kumimoji="0" lang="pl-PL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8</a:t>
            </a:r>
            <a:r>
              <a:rPr kumimoji="0" lang="en-GB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Ipsos.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15" name="Group 16"/>
          <p:cNvGrpSpPr/>
          <p:nvPr userDrawn="1"/>
        </p:nvGrpSpPr>
        <p:grpSpPr>
          <a:xfrm>
            <a:off x="9904396" y="6232981"/>
            <a:ext cx="2103343" cy="355982"/>
            <a:chOff x="10239375" y="6688139"/>
            <a:chExt cx="2842245" cy="523426"/>
          </a:xfrm>
        </p:grpSpPr>
        <p:pic>
          <p:nvPicPr>
            <p:cNvPr id="16" name="Picture 17" descr="IPSOS_GAMECHANGERS_blue.png"/>
            <p:cNvPicPr>
              <a:picLocks noChangeAspect="1"/>
            </p:cNvPicPr>
            <p:nvPr/>
          </p:nvPicPr>
          <p:blipFill rotWithShape="1"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7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8" name="Picture 75"/>
          <p:cNvPicPr>
            <a:picLocks noChangeAspect="1" noChangeArrowheads="1"/>
          </p:cNvPicPr>
          <p:nvPr userDrawn="1"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0275578" y="129930"/>
            <a:ext cx="1668443" cy="3313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42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  <p:sldLayoutId id="2147483932" r:id="rId20"/>
    <p:sldLayoutId id="2147483933" r:id="rId21"/>
    <p:sldLayoutId id="2147483934" r:id="rId22"/>
    <p:sldLayoutId id="2147483935" r:id="rId23"/>
    <p:sldLayoutId id="2147483936" r:id="rId24"/>
    <p:sldLayoutId id="2147483937" r:id="rId25"/>
    <p:sldLayoutId id="2147483938" r:id="rId26"/>
    <p:sldLayoutId id="2147483939" r:id="rId27"/>
    <p:sldLayoutId id="2147483940" r:id="rId28"/>
    <p:sldLayoutId id="2147483941" r:id="rId29"/>
    <p:sldLayoutId id="2147483942" r:id="rId30"/>
    <p:sldLayoutId id="2147483943" r:id="rId31"/>
    <p:sldLayoutId id="2147483944" r:id="rId32"/>
    <p:sldLayoutId id="2147483945" r:id="rId33"/>
    <p:sldLayoutId id="2147483946" r:id="rId34"/>
    <p:sldLayoutId id="2147483947" r:id="rId35"/>
    <p:sldLayoutId id="2147483948" r:id="rId36"/>
    <p:sldLayoutId id="2147483949" r:id="rId37"/>
    <p:sldLayoutId id="2147483950" r:id="rId38"/>
    <p:sldLayoutId id="2147483951" r:id="rId39"/>
    <p:sldLayoutId id="2147483952" r:id="rId40"/>
    <p:sldLayoutId id="2147483953" r:id="rId41"/>
  </p:sldLayoutIdLst>
  <p:timing>
    <p:tnLst>
      <p:par>
        <p:cTn id="1" dur="indefinite" restart="never" nodeType="tmRoot"/>
      </p:par>
    </p:tnLst>
  </p:timing>
  <p:hf hdr="0"/>
  <p:txStyles>
    <p:titleStyle>
      <a:lvl1pPr algn="l" defTabSz="1232345" rtl="0" eaLnBrk="1" latinLnBrk="0" hangingPunct="1">
        <a:lnSpc>
          <a:spcPct val="90000"/>
        </a:lnSpc>
        <a:spcBef>
          <a:spcPts val="544"/>
        </a:spcBef>
        <a:buNone/>
        <a:tabLst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32345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2133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4320" indent="0" algn="l" defTabSz="1232345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49063" indent="-249063" algn="l" defTabSz="1232345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5867" indent="-254822" algn="l" defTabSz="1232345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9092" indent="-234666" algn="l" defTabSz="1232345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88949" indent="-308086" algn="l" defTabSz="12323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05121" indent="-308086" algn="l" defTabSz="12323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621292" indent="-308086" algn="l" defTabSz="12323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237466" indent="-308086" algn="l" defTabSz="12323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23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6171" algn="l" defTabSz="12323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345" algn="l" defTabSz="12323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516" algn="l" defTabSz="12323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690" algn="l" defTabSz="12323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0862" algn="l" defTabSz="12323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97036" algn="l" defTabSz="12323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13207" algn="l" defTabSz="12323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29378" algn="l" defTabSz="12323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3.xml"/><Relationship Id="rId11" Type="http://schemas.openxmlformats.org/officeDocument/2006/relationships/image" Target="../media/image14.jpeg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chart" Target="../charts/chart41.xml"/><Relationship Id="rId7" Type="http://schemas.openxmlformats.org/officeDocument/2006/relationships/chart" Target="../charts/chart45.xml"/><Relationship Id="rId12" Type="http://schemas.openxmlformats.org/officeDocument/2006/relationships/chart" Target="../charts/chart50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4.xml"/><Relationship Id="rId11" Type="http://schemas.openxmlformats.org/officeDocument/2006/relationships/chart" Target="../charts/chart49.xml"/><Relationship Id="rId5" Type="http://schemas.openxmlformats.org/officeDocument/2006/relationships/chart" Target="../charts/chart43.xml"/><Relationship Id="rId10" Type="http://schemas.openxmlformats.org/officeDocument/2006/relationships/chart" Target="../charts/chart48.xml"/><Relationship Id="rId4" Type="http://schemas.openxmlformats.org/officeDocument/2006/relationships/chart" Target="../charts/chart42.xml"/><Relationship Id="rId9" Type="http://schemas.openxmlformats.org/officeDocument/2006/relationships/chart" Target="../charts/chart4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7.xml"/><Relationship Id="rId13" Type="http://schemas.openxmlformats.org/officeDocument/2006/relationships/chart" Target="../charts/chart62.xml"/><Relationship Id="rId3" Type="http://schemas.openxmlformats.org/officeDocument/2006/relationships/chart" Target="../charts/chart52.xml"/><Relationship Id="rId7" Type="http://schemas.openxmlformats.org/officeDocument/2006/relationships/chart" Target="../charts/chart56.xml"/><Relationship Id="rId12" Type="http://schemas.openxmlformats.org/officeDocument/2006/relationships/chart" Target="../charts/chart61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5.xml"/><Relationship Id="rId11" Type="http://schemas.openxmlformats.org/officeDocument/2006/relationships/chart" Target="../charts/chart60.xml"/><Relationship Id="rId5" Type="http://schemas.openxmlformats.org/officeDocument/2006/relationships/chart" Target="../charts/chart54.xml"/><Relationship Id="rId10" Type="http://schemas.openxmlformats.org/officeDocument/2006/relationships/chart" Target="../charts/chart59.xml"/><Relationship Id="rId4" Type="http://schemas.openxmlformats.org/officeDocument/2006/relationships/chart" Target="../charts/chart53.xml"/><Relationship Id="rId9" Type="http://schemas.openxmlformats.org/officeDocument/2006/relationships/chart" Target="../charts/chart5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9.xml"/><Relationship Id="rId13" Type="http://schemas.openxmlformats.org/officeDocument/2006/relationships/chart" Target="../charts/chart74.xml"/><Relationship Id="rId3" Type="http://schemas.openxmlformats.org/officeDocument/2006/relationships/chart" Target="../charts/chart64.xml"/><Relationship Id="rId7" Type="http://schemas.openxmlformats.org/officeDocument/2006/relationships/chart" Target="../charts/chart68.xml"/><Relationship Id="rId12" Type="http://schemas.openxmlformats.org/officeDocument/2006/relationships/chart" Target="../charts/chart73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7.xml"/><Relationship Id="rId11" Type="http://schemas.openxmlformats.org/officeDocument/2006/relationships/chart" Target="../charts/chart72.xml"/><Relationship Id="rId5" Type="http://schemas.openxmlformats.org/officeDocument/2006/relationships/chart" Target="../charts/chart66.xml"/><Relationship Id="rId10" Type="http://schemas.openxmlformats.org/officeDocument/2006/relationships/chart" Target="../charts/chart71.xml"/><Relationship Id="rId4" Type="http://schemas.openxmlformats.org/officeDocument/2006/relationships/chart" Target="../charts/chart65.xml"/><Relationship Id="rId9" Type="http://schemas.openxmlformats.org/officeDocument/2006/relationships/chart" Target="../charts/chart7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9.xml"/><Relationship Id="rId5" Type="http://schemas.openxmlformats.org/officeDocument/2006/relationships/chart" Target="../charts/chart78.xml"/><Relationship Id="rId4" Type="http://schemas.openxmlformats.org/officeDocument/2006/relationships/chart" Target="../charts/chart7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7" Type="http://schemas.openxmlformats.org/officeDocument/2006/relationships/chart" Target="../charts/chart86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33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defTabSz="1172216"/>
            <a:r>
              <a:rPr lang="en-GB" dirty="0">
                <a:solidFill>
                  <a:srgbClr val="C8C9C7">
                    <a:lumMod val="75000"/>
                  </a:srgbClr>
                </a:solidFill>
                <a:latin typeface="Calibri"/>
              </a:rPr>
              <a:t>© </a:t>
            </a:r>
            <a:r>
              <a:rPr lang="en-GB" dirty="0" smtClean="0">
                <a:solidFill>
                  <a:srgbClr val="C8C9C7">
                    <a:lumMod val="75000"/>
                  </a:srgbClr>
                </a:solidFill>
                <a:latin typeface="Calibri"/>
              </a:rPr>
              <a:t>201</a:t>
            </a:r>
            <a:r>
              <a:rPr lang="pl-PL" dirty="0" smtClean="0">
                <a:solidFill>
                  <a:srgbClr val="C8C9C7">
                    <a:lumMod val="75000"/>
                  </a:srgbClr>
                </a:solidFill>
                <a:latin typeface="Calibri"/>
              </a:rPr>
              <a:t>8</a:t>
            </a:r>
            <a:r>
              <a:rPr lang="en-GB" dirty="0" smtClean="0">
                <a:solidFill>
                  <a:srgbClr val="C8C9C7">
                    <a:lumMod val="75000"/>
                  </a:srgbClr>
                </a:solidFill>
                <a:latin typeface="Calibri"/>
              </a:rPr>
              <a:t> </a:t>
            </a:r>
            <a:r>
              <a:rPr lang="en-GB" dirty="0">
                <a:solidFill>
                  <a:srgbClr val="C8C9C7">
                    <a:lumMod val="75000"/>
                  </a:srgbClr>
                </a:solidFill>
                <a:latin typeface="Calibri"/>
              </a:rPr>
              <a:t>Ipsos.  All rights reserved. Contains Ipsos' Confidential and Proprietary information and may not be disclosed or reproduced without the prior written consent of Ipsos.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4458" y="720"/>
            <a:ext cx="6016084" cy="6857280"/>
            <a:chOff x="622299" y="794"/>
            <a:chExt cx="6632576" cy="7562056"/>
          </a:xfrm>
        </p:grpSpPr>
        <p:sp>
          <p:nvSpPr>
            <p:cNvPr id="31" name="Freeform 49"/>
            <p:cNvSpPr>
              <a:spLocks/>
            </p:cNvSpPr>
            <p:nvPr/>
          </p:nvSpPr>
          <p:spPr bwMode="ltGray">
            <a:xfrm flipH="1">
              <a:off x="622299" y="794"/>
              <a:ext cx="5346701" cy="7562056"/>
            </a:xfrm>
            <a:custGeom>
              <a:avLst/>
              <a:gdLst/>
              <a:ahLst/>
              <a:cxnLst/>
              <a:rect l="l" t="t" r="r" b="b"/>
              <a:pathLst>
                <a:path w="5346701" h="7562056">
                  <a:moveTo>
                    <a:pt x="5346701" y="0"/>
                  </a:moveTo>
                  <a:lnTo>
                    <a:pt x="0" y="0"/>
                  </a:lnTo>
                  <a:lnTo>
                    <a:pt x="0" y="7562056"/>
                  </a:lnTo>
                  <a:lnTo>
                    <a:pt x="474459" y="75620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72216"/>
              <a:endParaRPr lang="en-GB" sz="2267" dirty="0">
                <a:solidFill>
                  <a:srgbClr val="222223"/>
                </a:solidFill>
                <a:latin typeface="Calibri"/>
              </a:endParaRPr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ltGray">
            <a:xfrm flipH="1">
              <a:off x="622300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72216"/>
              <a:endParaRPr lang="en-GB" sz="2267" dirty="0">
                <a:solidFill>
                  <a:srgbClr val="222223"/>
                </a:solidFill>
                <a:latin typeface="Calibri"/>
              </a:endParaRPr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ltGray">
            <a:xfrm flipH="1">
              <a:off x="1730375" y="1470819"/>
              <a:ext cx="2584450" cy="3092450"/>
            </a:xfrm>
            <a:custGeom>
              <a:avLst/>
              <a:gdLst>
                <a:gd name="T0" fmla="*/ 490 w 1628"/>
                <a:gd name="T1" fmla="*/ 1948 h 1948"/>
                <a:gd name="T2" fmla="*/ 402 w 1628"/>
                <a:gd name="T3" fmla="*/ 1886 h 1948"/>
                <a:gd name="T4" fmla="*/ 322 w 1628"/>
                <a:gd name="T5" fmla="*/ 1816 h 1948"/>
                <a:gd name="T6" fmla="*/ 250 w 1628"/>
                <a:gd name="T7" fmla="*/ 1740 h 1948"/>
                <a:gd name="T8" fmla="*/ 188 w 1628"/>
                <a:gd name="T9" fmla="*/ 1658 h 1948"/>
                <a:gd name="T10" fmla="*/ 134 w 1628"/>
                <a:gd name="T11" fmla="*/ 1570 h 1948"/>
                <a:gd name="T12" fmla="*/ 88 w 1628"/>
                <a:gd name="T13" fmla="*/ 1480 h 1948"/>
                <a:gd name="T14" fmla="*/ 52 w 1628"/>
                <a:gd name="T15" fmla="*/ 1384 h 1948"/>
                <a:gd name="T16" fmla="*/ 26 w 1628"/>
                <a:gd name="T17" fmla="*/ 1286 h 1948"/>
                <a:gd name="T18" fmla="*/ 8 w 1628"/>
                <a:gd name="T19" fmla="*/ 1186 h 1948"/>
                <a:gd name="T20" fmla="*/ 0 w 1628"/>
                <a:gd name="T21" fmla="*/ 1086 h 1948"/>
                <a:gd name="T22" fmla="*/ 2 w 1628"/>
                <a:gd name="T23" fmla="*/ 984 h 1948"/>
                <a:gd name="T24" fmla="*/ 14 w 1628"/>
                <a:gd name="T25" fmla="*/ 882 h 1948"/>
                <a:gd name="T26" fmla="*/ 36 w 1628"/>
                <a:gd name="T27" fmla="*/ 780 h 1948"/>
                <a:gd name="T28" fmla="*/ 70 w 1628"/>
                <a:gd name="T29" fmla="*/ 682 h 1948"/>
                <a:gd name="T30" fmla="*/ 112 w 1628"/>
                <a:gd name="T31" fmla="*/ 584 h 1948"/>
                <a:gd name="T32" fmla="*/ 166 w 1628"/>
                <a:gd name="T33" fmla="*/ 490 h 1948"/>
                <a:gd name="T34" fmla="*/ 196 w 1628"/>
                <a:gd name="T35" fmla="*/ 444 h 1948"/>
                <a:gd name="T36" fmla="*/ 262 w 1628"/>
                <a:gd name="T37" fmla="*/ 360 h 1948"/>
                <a:gd name="T38" fmla="*/ 334 w 1628"/>
                <a:gd name="T39" fmla="*/ 284 h 1948"/>
                <a:gd name="T40" fmla="*/ 414 w 1628"/>
                <a:gd name="T41" fmla="*/ 218 h 1948"/>
                <a:gd name="T42" fmla="*/ 498 w 1628"/>
                <a:gd name="T43" fmla="*/ 160 h 1948"/>
                <a:gd name="T44" fmla="*/ 588 w 1628"/>
                <a:gd name="T45" fmla="*/ 110 h 1948"/>
                <a:gd name="T46" fmla="*/ 682 w 1628"/>
                <a:gd name="T47" fmla="*/ 68 h 1948"/>
                <a:gd name="T48" fmla="*/ 778 w 1628"/>
                <a:gd name="T49" fmla="*/ 38 h 1948"/>
                <a:gd name="T50" fmla="*/ 876 w 1628"/>
                <a:gd name="T51" fmla="*/ 16 h 1948"/>
                <a:gd name="T52" fmla="*/ 978 w 1628"/>
                <a:gd name="T53" fmla="*/ 2 h 1948"/>
                <a:gd name="T54" fmla="*/ 1080 w 1628"/>
                <a:gd name="T55" fmla="*/ 0 h 1948"/>
                <a:gd name="T56" fmla="*/ 1182 w 1628"/>
                <a:gd name="T57" fmla="*/ 8 h 1948"/>
                <a:gd name="T58" fmla="*/ 1282 w 1628"/>
                <a:gd name="T59" fmla="*/ 24 h 1948"/>
                <a:gd name="T60" fmla="*/ 1382 w 1628"/>
                <a:gd name="T61" fmla="*/ 52 h 1948"/>
                <a:gd name="T62" fmla="*/ 1482 w 1628"/>
                <a:gd name="T63" fmla="*/ 88 h 1948"/>
                <a:gd name="T64" fmla="*/ 1576 w 1628"/>
                <a:gd name="T65" fmla="*/ 136 h 1948"/>
                <a:gd name="T66" fmla="*/ 1624 w 1628"/>
                <a:gd name="T67" fmla="*/ 164 h 1948"/>
                <a:gd name="T68" fmla="*/ 490 w 1628"/>
                <a:gd name="T69" fmla="*/ 1948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948">
                  <a:moveTo>
                    <a:pt x="490" y="1948"/>
                  </a:moveTo>
                  <a:lnTo>
                    <a:pt x="490" y="1948"/>
                  </a:lnTo>
                  <a:lnTo>
                    <a:pt x="444" y="1918"/>
                  </a:lnTo>
                  <a:lnTo>
                    <a:pt x="402" y="1886"/>
                  </a:lnTo>
                  <a:lnTo>
                    <a:pt x="360" y="1852"/>
                  </a:lnTo>
                  <a:lnTo>
                    <a:pt x="322" y="1816"/>
                  </a:lnTo>
                  <a:lnTo>
                    <a:pt x="286" y="1778"/>
                  </a:lnTo>
                  <a:lnTo>
                    <a:pt x="250" y="1740"/>
                  </a:lnTo>
                  <a:lnTo>
                    <a:pt x="218" y="1700"/>
                  </a:lnTo>
                  <a:lnTo>
                    <a:pt x="188" y="1658"/>
                  </a:lnTo>
                  <a:lnTo>
                    <a:pt x="160" y="1614"/>
                  </a:lnTo>
                  <a:lnTo>
                    <a:pt x="134" y="1570"/>
                  </a:lnTo>
                  <a:lnTo>
                    <a:pt x="110" y="1526"/>
                  </a:lnTo>
                  <a:lnTo>
                    <a:pt x="88" y="1480"/>
                  </a:lnTo>
                  <a:lnTo>
                    <a:pt x="70" y="1432"/>
                  </a:lnTo>
                  <a:lnTo>
                    <a:pt x="52" y="1384"/>
                  </a:lnTo>
                  <a:lnTo>
                    <a:pt x="38" y="1336"/>
                  </a:lnTo>
                  <a:lnTo>
                    <a:pt x="26" y="1286"/>
                  </a:lnTo>
                  <a:lnTo>
                    <a:pt x="16" y="1236"/>
                  </a:lnTo>
                  <a:lnTo>
                    <a:pt x="8" y="1186"/>
                  </a:lnTo>
                  <a:lnTo>
                    <a:pt x="4" y="1136"/>
                  </a:lnTo>
                  <a:lnTo>
                    <a:pt x="0" y="1086"/>
                  </a:lnTo>
                  <a:lnTo>
                    <a:pt x="0" y="1034"/>
                  </a:lnTo>
                  <a:lnTo>
                    <a:pt x="2" y="984"/>
                  </a:lnTo>
                  <a:lnTo>
                    <a:pt x="8" y="932"/>
                  </a:lnTo>
                  <a:lnTo>
                    <a:pt x="14" y="882"/>
                  </a:lnTo>
                  <a:lnTo>
                    <a:pt x="24" y="830"/>
                  </a:lnTo>
                  <a:lnTo>
                    <a:pt x="36" y="780"/>
                  </a:lnTo>
                  <a:lnTo>
                    <a:pt x="52" y="730"/>
                  </a:lnTo>
                  <a:lnTo>
                    <a:pt x="70" y="682"/>
                  </a:lnTo>
                  <a:lnTo>
                    <a:pt x="90" y="632"/>
                  </a:lnTo>
                  <a:lnTo>
                    <a:pt x="112" y="584"/>
                  </a:lnTo>
                  <a:lnTo>
                    <a:pt x="138" y="536"/>
                  </a:lnTo>
                  <a:lnTo>
                    <a:pt x="166" y="490"/>
                  </a:lnTo>
                  <a:lnTo>
                    <a:pt x="166" y="490"/>
                  </a:lnTo>
                  <a:lnTo>
                    <a:pt x="196" y="444"/>
                  </a:lnTo>
                  <a:lnTo>
                    <a:pt x="228" y="402"/>
                  </a:lnTo>
                  <a:lnTo>
                    <a:pt x="262" y="360"/>
                  </a:lnTo>
                  <a:lnTo>
                    <a:pt x="298" y="322"/>
                  </a:lnTo>
                  <a:lnTo>
                    <a:pt x="334" y="284"/>
                  </a:lnTo>
                  <a:lnTo>
                    <a:pt x="374" y="250"/>
                  </a:lnTo>
                  <a:lnTo>
                    <a:pt x="414" y="218"/>
                  </a:lnTo>
                  <a:lnTo>
                    <a:pt x="456" y="188"/>
                  </a:lnTo>
                  <a:lnTo>
                    <a:pt x="498" y="160"/>
                  </a:lnTo>
                  <a:lnTo>
                    <a:pt x="542" y="134"/>
                  </a:lnTo>
                  <a:lnTo>
                    <a:pt x="588" y="110"/>
                  </a:lnTo>
                  <a:lnTo>
                    <a:pt x="634" y="88"/>
                  </a:lnTo>
                  <a:lnTo>
                    <a:pt x="682" y="68"/>
                  </a:lnTo>
                  <a:lnTo>
                    <a:pt x="730" y="52"/>
                  </a:lnTo>
                  <a:lnTo>
                    <a:pt x="778" y="38"/>
                  </a:lnTo>
                  <a:lnTo>
                    <a:pt x="828" y="26"/>
                  </a:lnTo>
                  <a:lnTo>
                    <a:pt x="876" y="16"/>
                  </a:lnTo>
                  <a:lnTo>
                    <a:pt x="926" y="8"/>
                  </a:lnTo>
                  <a:lnTo>
                    <a:pt x="978" y="2"/>
                  </a:lnTo>
                  <a:lnTo>
                    <a:pt x="1028" y="0"/>
                  </a:lnTo>
                  <a:lnTo>
                    <a:pt x="1080" y="0"/>
                  </a:lnTo>
                  <a:lnTo>
                    <a:pt x="1130" y="2"/>
                  </a:lnTo>
                  <a:lnTo>
                    <a:pt x="1182" y="8"/>
                  </a:lnTo>
                  <a:lnTo>
                    <a:pt x="1232" y="14"/>
                  </a:lnTo>
                  <a:lnTo>
                    <a:pt x="1282" y="24"/>
                  </a:lnTo>
                  <a:lnTo>
                    <a:pt x="1332" y="36"/>
                  </a:lnTo>
                  <a:lnTo>
                    <a:pt x="1382" y="52"/>
                  </a:lnTo>
                  <a:lnTo>
                    <a:pt x="1432" y="68"/>
                  </a:lnTo>
                  <a:lnTo>
                    <a:pt x="1482" y="88"/>
                  </a:lnTo>
                  <a:lnTo>
                    <a:pt x="1530" y="112"/>
                  </a:lnTo>
                  <a:lnTo>
                    <a:pt x="1576" y="136"/>
                  </a:lnTo>
                  <a:lnTo>
                    <a:pt x="1624" y="164"/>
                  </a:lnTo>
                  <a:lnTo>
                    <a:pt x="1624" y="164"/>
                  </a:lnTo>
                  <a:lnTo>
                    <a:pt x="1628" y="168"/>
                  </a:lnTo>
                  <a:lnTo>
                    <a:pt x="490" y="19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72216"/>
              <a:endParaRPr lang="en-GB" sz="2267" dirty="0">
                <a:solidFill>
                  <a:srgbClr val="222223"/>
                </a:solidFill>
                <a:latin typeface="Calibri"/>
              </a:endParaRPr>
            </a:p>
          </p:txBody>
        </p:sp>
        <p:sp>
          <p:nvSpPr>
            <p:cNvPr id="34" name="Freeform 55"/>
            <p:cNvSpPr>
              <a:spLocks/>
            </p:cNvSpPr>
            <p:nvPr/>
          </p:nvSpPr>
          <p:spPr bwMode="ltGray">
            <a:xfrm flipH="1">
              <a:off x="4149725" y="858044"/>
              <a:ext cx="863600" cy="863600"/>
            </a:xfrm>
            <a:custGeom>
              <a:avLst/>
              <a:gdLst>
                <a:gd name="T0" fmla="*/ 0 w 544"/>
                <a:gd name="T1" fmla="*/ 272 h 544"/>
                <a:gd name="T2" fmla="*/ 4 w 544"/>
                <a:gd name="T3" fmla="*/ 218 h 544"/>
                <a:gd name="T4" fmla="*/ 20 w 544"/>
                <a:gd name="T5" fmla="*/ 166 h 544"/>
                <a:gd name="T6" fmla="*/ 46 w 544"/>
                <a:gd name="T7" fmla="*/ 120 h 544"/>
                <a:gd name="T8" fmla="*/ 80 w 544"/>
                <a:gd name="T9" fmla="*/ 80 h 544"/>
                <a:gd name="T10" fmla="*/ 120 w 544"/>
                <a:gd name="T11" fmla="*/ 46 h 544"/>
                <a:gd name="T12" fmla="*/ 166 w 544"/>
                <a:gd name="T13" fmla="*/ 20 h 544"/>
                <a:gd name="T14" fmla="*/ 216 w 544"/>
                <a:gd name="T15" fmla="*/ 4 h 544"/>
                <a:gd name="T16" fmla="*/ 272 w 544"/>
                <a:gd name="T17" fmla="*/ 0 h 544"/>
                <a:gd name="T18" fmla="*/ 300 w 544"/>
                <a:gd name="T19" fmla="*/ 0 h 544"/>
                <a:gd name="T20" fmla="*/ 352 w 544"/>
                <a:gd name="T21" fmla="*/ 12 h 544"/>
                <a:gd name="T22" fmla="*/ 402 w 544"/>
                <a:gd name="T23" fmla="*/ 32 h 544"/>
                <a:gd name="T24" fmla="*/ 446 w 544"/>
                <a:gd name="T25" fmla="*/ 62 h 544"/>
                <a:gd name="T26" fmla="*/ 482 w 544"/>
                <a:gd name="T27" fmla="*/ 98 h 544"/>
                <a:gd name="T28" fmla="*/ 512 w 544"/>
                <a:gd name="T29" fmla="*/ 142 h 544"/>
                <a:gd name="T30" fmla="*/ 532 w 544"/>
                <a:gd name="T31" fmla="*/ 190 h 544"/>
                <a:gd name="T32" fmla="*/ 544 w 544"/>
                <a:gd name="T33" fmla="*/ 244 h 544"/>
                <a:gd name="T34" fmla="*/ 544 w 544"/>
                <a:gd name="T35" fmla="*/ 272 h 544"/>
                <a:gd name="T36" fmla="*/ 538 w 544"/>
                <a:gd name="T37" fmla="*/ 326 h 544"/>
                <a:gd name="T38" fmla="*/ 524 w 544"/>
                <a:gd name="T39" fmla="*/ 378 h 544"/>
                <a:gd name="T40" fmla="*/ 498 w 544"/>
                <a:gd name="T41" fmla="*/ 424 h 544"/>
                <a:gd name="T42" fmla="*/ 464 w 544"/>
                <a:gd name="T43" fmla="*/ 464 h 544"/>
                <a:gd name="T44" fmla="*/ 424 w 544"/>
                <a:gd name="T45" fmla="*/ 498 h 544"/>
                <a:gd name="T46" fmla="*/ 378 w 544"/>
                <a:gd name="T47" fmla="*/ 524 h 544"/>
                <a:gd name="T48" fmla="*/ 326 w 544"/>
                <a:gd name="T49" fmla="*/ 540 h 544"/>
                <a:gd name="T50" fmla="*/ 272 w 544"/>
                <a:gd name="T51" fmla="*/ 544 h 544"/>
                <a:gd name="T52" fmla="*/ 244 w 544"/>
                <a:gd name="T53" fmla="*/ 544 h 544"/>
                <a:gd name="T54" fmla="*/ 190 w 544"/>
                <a:gd name="T55" fmla="*/ 532 h 544"/>
                <a:gd name="T56" fmla="*/ 142 w 544"/>
                <a:gd name="T57" fmla="*/ 512 h 544"/>
                <a:gd name="T58" fmla="*/ 98 w 544"/>
                <a:gd name="T59" fmla="*/ 482 h 544"/>
                <a:gd name="T60" fmla="*/ 62 w 544"/>
                <a:gd name="T61" fmla="*/ 446 h 544"/>
                <a:gd name="T62" fmla="*/ 32 w 544"/>
                <a:gd name="T63" fmla="*/ 402 h 544"/>
                <a:gd name="T64" fmla="*/ 12 w 544"/>
                <a:gd name="T65" fmla="*/ 354 h 544"/>
                <a:gd name="T66" fmla="*/ 0 w 544"/>
                <a:gd name="T67" fmla="*/ 300 h 544"/>
                <a:gd name="T68" fmla="*/ 0 w 544"/>
                <a:gd name="T6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4" h="544">
                  <a:moveTo>
                    <a:pt x="0" y="272"/>
                  </a:moveTo>
                  <a:lnTo>
                    <a:pt x="0" y="272"/>
                  </a:lnTo>
                  <a:lnTo>
                    <a:pt x="0" y="244"/>
                  </a:lnTo>
                  <a:lnTo>
                    <a:pt x="4" y="218"/>
                  </a:lnTo>
                  <a:lnTo>
                    <a:pt x="12" y="190"/>
                  </a:lnTo>
                  <a:lnTo>
                    <a:pt x="20" y="166"/>
                  </a:lnTo>
                  <a:lnTo>
                    <a:pt x="32" y="142"/>
                  </a:lnTo>
                  <a:lnTo>
                    <a:pt x="46" y="120"/>
                  </a:lnTo>
                  <a:lnTo>
                    <a:pt x="62" y="98"/>
                  </a:lnTo>
                  <a:lnTo>
                    <a:pt x="80" y="80"/>
                  </a:lnTo>
                  <a:lnTo>
                    <a:pt x="98" y="62"/>
                  </a:lnTo>
                  <a:lnTo>
                    <a:pt x="120" y="46"/>
                  </a:lnTo>
                  <a:lnTo>
                    <a:pt x="142" y="32"/>
                  </a:lnTo>
                  <a:lnTo>
                    <a:pt x="166" y="20"/>
                  </a:lnTo>
                  <a:lnTo>
                    <a:pt x="190" y="12"/>
                  </a:lnTo>
                  <a:lnTo>
                    <a:pt x="216" y="4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52" y="12"/>
                  </a:lnTo>
                  <a:lnTo>
                    <a:pt x="378" y="20"/>
                  </a:lnTo>
                  <a:lnTo>
                    <a:pt x="402" y="32"/>
                  </a:lnTo>
                  <a:lnTo>
                    <a:pt x="424" y="46"/>
                  </a:lnTo>
                  <a:lnTo>
                    <a:pt x="446" y="62"/>
                  </a:lnTo>
                  <a:lnTo>
                    <a:pt x="464" y="80"/>
                  </a:lnTo>
                  <a:lnTo>
                    <a:pt x="482" y="98"/>
                  </a:lnTo>
                  <a:lnTo>
                    <a:pt x="498" y="120"/>
                  </a:lnTo>
                  <a:lnTo>
                    <a:pt x="512" y="142"/>
                  </a:lnTo>
                  <a:lnTo>
                    <a:pt x="524" y="166"/>
                  </a:lnTo>
                  <a:lnTo>
                    <a:pt x="532" y="190"/>
                  </a:lnTo>
                  <a:lnTo>
                    <a:pt x="538" y="218"/>
                  </a:lnTo>
                  <a:lnTo>
                    <a:pt x="544" y="244"/>
                  </a:lnTo>
                  <a:lnTo>
                    <a:pt x="544" y="272"/>
                  </a:lnTo>
                  <a:lnTo>
                    <a:pt x="544" y="272"/>
                  </a:lnTo>
                  <a:lnTo>
                    <a:pt x="544" y="300"/>
                  </a:lnTo>
                  <a:lnTo>
                    <a:pt x="538" y="326"/>
                  </a:lnTo>
                  <a:lnTo>
                    <a:pt x="532" y="354"/>
                  </a:lnTo>
                  <a:lnTo>
                    <a:pt x="524" y="378"/>
                  </a:lnTo>
                  <a:lnTo>
                    <a:pt x="512" y="402"/>
                  </a:lnTo>
                  <a:lnTo>
                    <a:pt x="498" y="424"/>
                  </a:lnTo>
                  <a:lnTo>
                    <a:pt x="482" y="446"/>
                  </a:lnTo>
                  <a:lnTo>
                    <a:pt x="464" y="464"/>
                  </a:lnTo>
                  <a:lnTo>
                    <a:pt x="446" y="482"/>
                  </a:lnTo>
                  <a:lnTo>
                    <a:pt x="424" y="498"/>
                  </a:lnTo>
                  <a:lnTo>
                    <a:pt x="402" y="512"/>
                  </a:lnTo>
                  <a:lnTo>
                    <a:pt x="378" y="524"/>
                  </a:lnTo>
                  <a:lnTo>
                    <a:pt x="352" y="532"/>
                  </a:lnTo>
                  <a:lnTo>
                    <a:pt x="326" y="540"/>
                  </a:lnTo>
                  <a:lnTo>
                    <a:pt x="300" y="544"/>
                  </a:lnTo>
                  <a:lnTo>
                    <a:pt x="272" y="544"/>
                  </a:lnTo>
                  <a:lnTo>
                    <a:pt x="272" y="544"/>
                  </a:lnTo>
                  <a:lnTo>
                    <a:pt x="244" y="544"/>
                  </a:lnTo>
                  <a:lnTo>
                    <a:pt x="216" y="540"/>
                  </a:lnTo>
                  <a:lnTo>
                    <a:pt x="190" y="532"/>
                  </a:lnTo>
                  <a:lnTo>
                    <a:pt x="166" y="524"/>
                  </a:lnTo>
                  <a:lnTo>
                    <a:pt x="142" y="512"/>
                  </a:lnTo>
                  <a:lnTo>
                    <a:pt x="120" y="498"/>
                  </a:lnTo>
                  <a:lnTo>
                    <a:pt x="98" y="482"/>
                  </a:lnTo>
                  <a:lnTo>
                    <a:pt x="80" y="464"/>
                  </a:lnTo>
                  <a:lnTo>
                    <a:pt x="62" y="446"/>
                  </a:lnTo>
                  <a:lnTo>
                    <a:pt x="46" y="424"/>
                  </a:lnTo>
                  <a:lnTo>
                    <a:pt x="32" y="402"/>
                  </a:lnTo>
                  <a:lnTo>
                    <a:pt x="20" y="378"/>
                  </a:lnTo>
                  <a:lnTo>
                    <a:pt x="12" y="354"/>
                  </a:lnTo>
                  <a:lnTo>
                    <a:pt x="4" y="326"/>
                  </a:lnTo>
                  <a:lnTo>
                    <a:pt x="0" y="30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72216"/>
              <a:endParaRPr lang="en-GB" sz="2267" dirty="0">
                <a:solidFill>
                  <a:srgbClr val="222223"/>
                </a:solidFill>
                <a:latin typeface="Calibri"/>
              </a:endParaRPr>
            </a:p>
          </p:txBody>
        </p:sp>
        <p:sp>
          <p:nvSpPr>
            <p:cNvPr id="35" name="Freeform 61"/>
            <p:cNvSpPr>
              <a:spLocks/>
            </p:cNvSpPr>
            <p:nvPr/>
          </p:nvSpPr>
          <p:spPr bwMode="ltGray">
            <a:xfrm flipH="1">
              <a:off x="5730875" y="972344"/>
              <a:ext cx="654050" cy="647700"/>
            </a:xfrm>
            <a:custGeom>
              <a:avLst/>
              <a:gdLst>
                <a:gd name="T0" fmla="*/ 412 w 412"/>
                <a:gd name="T1" fmla="*/ 336 h 408"/>
                <a:gd name="T2" fmla="*/ 412 w 412"/>
                <a:gd name="T3" fmla="*/ 336 h 408"/>
                <a:gd name="T4" fmla="*/ 394 w 412"/>
                <a:gd name="T5" fmla="*/ 352 h 408"/>
                <a:gd name="T6" fmla="*/ 374 w 412"/>
                <a:gd name="T7" fmla="*/ 368 h 408"/>
                <a:gd name="T8" fmla="*/ 354 w 412"/>
                <a:gd name="T9" fmla="*/ 380 h 408"/>
                <a:gd name="T10" fmla="*/ 334 w 412"/>
                <a:gd name="T11" fmla="*/ 390 h 408"/>
                <a:gd name="T12" fmla="*/ 312 w 412"/>
                <a:gd name="T13" fmla="*/ 398 h 408"/>
                <a:gd name="T14" fmla="*/ 288 w 412"/>
                <a:gd name="T15" fmla="*/ 404 h 408"/>
                <a:gd name="T16" fmla="*/ 266 w 412"/>
                <a:gd name="T17" fmla="*/ 406 h 408"/>
                <a:gd name="T18" fmla="*/ 244 w 412"/>
                <a:gd name="T19" fmla="*/ 408 h 408"/>
                <a:gd name="T20" fmla="*/ 220 w 412"/>
                <a:gd name="T21" fmla="*/ 408 h 408"/>
                <a:gd name="T22" fmla="*/ 198 w 412"/>
                <a:gd name="T23" fmla="*/ 404 h 408"/>
                <a:gd name="T24" fmla="*/ 174 w 412"/>
                <a:gd name="T25" fmla="*/ 400 h 408"/>
                <a:gd name="T26" fmla="*/ 152 w 412"/>
                <a:gd name="T27" fmla="*/ 392 h 408"/>
                <a:gd name="T28" fmla="*/ 132 w 412"/>
                <a:gd name="T29" fmla="*/ 382 h 408"/>
                <a:gd name="T30" fmla="*/ 110 w 412"/>
                <a:gd name="T31" fmla="*/ 370 h 408"/>
                <a:gd name="T32" fmla="*/ 92 w 412"/>
                <a:gd name="T33" fmla="*/ 356 h 408"/>
                <a:gd name="T34" fmla="*/ 72 w 412"/>
                <a:gd name="T35" fmla="*/ 340 h 408"/>
                <a:gd name="T36" fmla="*/ 72 w 412"/>
                <a:gd name="T37" fmla="*/ 340 h 408"/>
                <a:gd name="T38" fmla="*/ 56 w 412"/>
                <a:gd name="T39" fmla="*/ 322 h 408"/>
                <a:gd name="T40" fmla="*/ 42 w 412"/>
                <a:gd name="T41" fmla="*/ 302 h 408"/>
                <a:gd name="T42" fmla="*/ 30 w 412"/>
                <a:gd name="T43" fmla="*/ 282 h 408"/>
                <a:gd name="T44" fmla="*/ 20 w 412"/>
                <a:gd name="T45" fmla="*/ 262 h 408"/>
                <a:gd name="T46" fmla="*/ 12 w 412"/>
                <a:gd name="T47" fmla="*/ 240 h 408"/>
                <a:gd name="T48" fmla="*/ 6 w 412"/>
                <a:gd name="T49" fmla="*/ 218 h 408"/>
                <a:gd name="T50" fmla="*/ 2 w 412"/>
                <a:gd name="T51" fmla="*/ 194 h 408"/>
                <a:gd name="T52" fmla="*/ 0 w 412"/>
                <a:gd name="T53" fmla="*/ 172 h 408"/>
                <a:gd name="T54" fmla="*/ 2 w 412"/>
                <a:gd name="T55" fmla="*/ 148 h 408"/>
                <a:gd name="T56" fmla="*/ 4 w 412"/>
                <a:gd name="T57" fmla="*/ 126 h 408"/>
                <a:gd name="T58" fmla="*/ 10 w 412"/>
                <a:gd name="T59" fmla="*/ 104 h 408"/>
                <a:gd name="T60" fmla="*/ 18 w 412"/>
                <a:gd name="T61" fmla="*/ 80 h 408"/>
                <a:gd name="T62" fmla="*/ 26 w 412"/>
                <a:gd name="T63" fmla="*/ 60 h 408"/>
                <a:gd name="T64" fmla="*/ 38 w 412"/>
                <a:gd name="T65" fmla="*/ 40 h 408"/>
                <a:gd name="T66" fmla="*/ 52 w 412"/>
                <a:gd name="T67" fmla="*/ 20 h 408"/>
                <a:gd name="T68" fmla="*/ 68 w 412"/>
                <a:gd name="T69" fmla="*/ 2 h 408"/>
                <a:gd name="T70" fmla="*/ 70 w 412"/>
                <a:gd name="T71" fmla="*/ 0 h 408"/>
                <a:gd name="T72" fmla="*/ 412 w 412"/>
                <a:gd name="T73" fmla="*/ 3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08">
                  <a:moveTo>
                    <a:pt x="412" y="336"/>
                  </a:moveTo>
                  <a:lnTo>
                    <a:pt x="412" y="336"/>
                  </a:lnTo>
                  <a:lnTo>
                    <a:pt x="394" y="352"/>
                  </a:lnTo>
                  <a:lnTo>
                    <a:pt x="374" y="368"/>
                  </a:lnTo>
                  <a:lnTo>
                    <a:pt x="354" y="380"/>
                  </a:lnTo>
                  <a:lnTo>
                    <a:pt x="334" y="390"/>
                  </a:lnTo>
                  <a:lnTo>
                    <a:pt x="312" y="398"/>
                  </a:lnTo>
                  <a:lnTo>
                    <a:pt x="288" y="404"/>
                  </a:lnTo>
                  <a:lnTo>
                    <a:pt x="266" y="406"/>
                  </a:lnTo>
                  <a:lnTo>
                    <a:pt x="244" y="408"/>
                  </a:lnTo>
                  <a:lnTo>
                    <a:pt x="220" y="408"/>
                  </a:lnTo>
                  <a:lnTo>
                    <a:pt x="198" y="404"/>
                  </a:lnTo>
                  <a:lnTo>
                    <a:pt x="174" y="400"/>
                  </a:lnTo>
                  <a:lnTo>
                    <a:pt x="152" y="392"/>
                  </a:lnTo>
                  <a:lnTo>
                    <a:pt x="132" y="382"/>
                  </a:lnTo>
                  <a:lnTo>
                    <a:pt x="110" y="370"/>
                  </a:lnTo>
                  <a:lnTo>
                    <a:pt x="92" y="35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56" y="322"/>
                  </a:lnTo>
                  <a:lnTo>
                    <a:pt x="42" y="302"/>
                  </a:lnTo>
                  <a:lnTo>
                    <a:pt x="30" y="282"/>
                  </a:lnTo>
                  <a:lnTo>
                    <a:pt x="20" y="262"/>
                  </a:lnTo>
                  <a:lnTo>
                    <a:pt x="12" y="240"/>
                  </a:lnTo>
                  <a:lnTo>
                    <a:pt x="6" y="218"/>
                  </a:lnTo>
                  <a:lnTo>
                    <a:pt x="2" y="194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4" y="126"/>
                  </a:lnTo>
                  <a:lnTo>
                    <a:pt x="10" y="104"/>
                  </a:lnTo>
                  <a:lnTo>
                    <a:pt x="18" y="80"/>
                  </a:lnTo>
                  <a:lnTo>
                    <a:pt x="26" y="60"/>
                  </a:lnTo>
                  <a:lnTo>
                    <a:pt x="38" y="40"/>
                  </a:lnTo>
                  <a:lnTo>
                    <a:pt x="52" y="20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412" y="3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72216"/>
              <a:endParaRPr lang="en-GB" sz="2267" dirty="0">
                <a:solidFill>
                  <a:srgbClr val="222223"/>
                </a:solidFill>
                <a:latin typeface="Calibri"/>
              </a:endParaRPr>
            </a:p>
          </p:txBody>
        </p:sp>
      </p:grpSp>
      <p:sp>
        <p:nvSpPr>
          <p:cNvPr id="24" name="Title 20"/>
          <p:cNvSpPr>
            <a:spLocks noGrp="1"/>
          </p:cNvSpPr>
          <p:nvPr>
            <p:ph type="ctrTitle"/>
          </p:nvPr>
        </p:nvSpPr>
        <p:spPr>
          <a:xfrm>
            <a:off x="5568002" y="2423124"/>
            <a:ext cx="6265412" cy="1477328"/>
          </a:xfrm>
        </p:spPr>
        <p:txBody>
          <a:bodyPr/>
          <a:lstStyle/>
          <a:p>
            <a:pPr lvl="0" defTabSz="914400" hangingPunct="0">
              <a:lnSpc>
                <a:spcPct val="100000"/>
              </a:lnSpc>
              <a:spcBef>
                <a:spcPts val="0"/>
              </a:spcBef>
            </a:pPr>
            <a:r>
              <a:rPr lang="pl-PL" sz="3200" smtClean="0">
                <a:solidFill>
                  <a:srgbClr val="FFFFFF">
                    <a:lumMod val="50000"/>
                  </a:srgbClr>
                </a:solidFill>
                <a:ea typeface="+mn-ea"/>
                <a:cs typeface="+mn-cs"/>
              </a:rPr>
              <a:t>BADANIE </a:t>
            </a:r>
            <a:r>
              <a:rPr lang="pl-PL" sz="3200" dirty="0" smtClean="0">
                <a:solidFill>
                  <a:srgbClr val="FFFFFF">
                    <a:lumMod val="50000"/>
                  </a:srgbClr>
                </a:solidFill>
                <a:ea typeface="+mn-ea"/>
                <a:cs typeface="+mn-cs"/>
              </a:rPr>
              <a:t>PRZESIEWOWE STANU UZĘBIENIA WŚRÓD DZIECI ZE SZKÓŁ PODSTAWOWYCH – FALA 5</a:t>
            </a:r>
            <a:endParaRPr lang="pl-PL" sz="3200" dirty="0">
              <a:solidFill>
                <a:srgbClr val="FFFFFF">
                  <a:lumMod val="50000"/>
                </a:srgbClr>
              </a:solidFill>
              <a:ea typeface="+mn-ea"/>
              <a:cs typeface="+mn-cs"/>
            </a:endParaRPr>
          </a:p>
        </p:txBody>
      </p:sp>
      <p:sp>
        <p:nvSpPr>
          <p:cNvPr id="25" name="Subtitle 21"/>
          <p:cNvSpPr>
            <a:spLocks noGrp="1"/>
          </p:cNvSpPr>
          <p:nvPr>
            <p:ph type="subTitle" idx="1"/>
          </p:nvPr>
        </p:nvSpPr>
        <p:spPr>
          <a:xfrm>
            <a:off x="5568002" y="4518666"/>
            <a:ext cx="6265412" cy="387711"/>
          </a:xfrm>
        </p:spPr>
        <p:txBody>
          <a:bodyPr/>
          <a:lstStyle/>
          <a:p>
            <a:pPr lvl="1"/>
            <a:r>
              <a:rPr lang="pl-PL" sz="1200" dirty="0"/>
              <a:t>6</a:t>
            </a:r>
            <a:r>
              <a:rPr lang="pl-PL" sz="1200" dirty="0" smtClean="0"/>
              <a:t> kwietnia 2018</a:t>
            </a:r>
            <a:endParaRPr lang="en-US" sz="1200" dirty="0"/>
          </a:p>
          <a:p>
            <a:pPr lvl="1"/>
            <a:endParaRPr lang="en-US" dirty="0"/>
          </a:p>
        </p:txBody>
      </p:sp>
      <p:pic>
        <p:nvPicPr>
          <p:cNvPr id="19" name="Picture 2" descr="https://upload.wikimedia.org/wikipedia/commons/thumb/e/ee/The_Wrigley_Company_logo._2012.svg/1280px-The_Wrigley_Company_logo._201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1" y="4996495"/>
            <a:ext cx="3191757" cy="5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2"/>
          <p:cNvSpPr txBox="1">
            <a:spLocks/>
          </p:cNvSpPr>
          <p:nvPr/>
        </p:nvSpPr>
        <p:spPr>
          <a:xfrm>
            <a:off x="233991" y="4285857"/>
            <a:ext cx="4699059" cy="3419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RAPORT PRZYGOTOWANY DLA: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455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666597"/>
            <a:ext cx="9937746" cy="295108"/>
          </a:xfrm>
        </p:spPr>
        <p:txBody>
          <a:bodyPr>
            <a:noAutofit/>
          </a:bodyPr>
          <a:lstStyle/>
          <a:p>
            <a:r>
              <a:rPr lang="pl-PL" dirty="0"/>
              <a:t>Struktura wieku dzieci w poszczególnych województwach – porównanie z poprzednim pomiarem</a:t>
            </a:r>
            <a:endParaRPr lang="en-US" dirty="0"/>
          </a:p>
        </p:txBody>
      </p:sp>
      <p:graphicFrame>
        <p:nvGraphicFramePr>
          <p:cNvPr id="166" name="Tabela 165"/>
          <p:cNvGraphicFramePr>
            <a:graphicFrameLocks noGrp="1"/>
          </p:cNvGraphicFramePr>
          <p:nvPr>
            <p:extLst/>
          </p:nvPr>
        </p:nvGraphicFramePr>
        <p:xfrm>
          <a:off x="38100" y="5045840"/>
          <a:ext cx="100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0880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0880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0880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0880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100" name="pole tekstowe 99"/>
          <p:cNvSpPr txBox="1"/>
          <p:nvPr/>
        </p:nvSpPr>
        <p:spPr>
          <a:xfrm>
            <a:off x="7673419" y="5612762"/>
            <a:ext cx="4123399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pl-PL" sz="1200" dirty="0" smtClean="0"/>
              <a:t>I pomiar = poprzednia edycja dla danego województwa</a:t>
            </a:r>
          </a:p>
          <a:p>
            <a:r>
              <a:rPr lang="pl-PL" sz="1200" dirty="0" smtClean="0"/>
              <a:t>II pomiar = obecna V edycja badania</a:t>
            </a:r>
            <a:endParaRPr lang="pl-PL" sz="1200" dirty="0"/>
          </a:p>
        </p:txBody>
      </p:sp>
      <p:graphicFrame>
        <p:nvGraphicFramePr>
          <p:cNvPr id="17" name="Wykres 16"/>
          <p:cNvGraphicFramePr/>
          <p:nvPr>
            <p:extLst/>
          </p:nvPr>
        </p:nvGraphicFramePr>
        <p:xfrm>
          <a:off x="168130" y="1810913"/>
          <a:ext cx="11628688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359102" y="1334756"/>
          <a:ext cx="110379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182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985181">
                  <a:extLst>
                    <a:ext uri="{9D8B030D-6E8A-4147-A177-3AD203B41FA5}">
                      <a16:colId xmlns:a16="http://schemas.microsoft.com/office/drawing/2014/main" xmlns="" val="39041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WIEK 5-9 LAT</a:t>
                      </a:r>
                      <a:endParaRPr lang="en-US" sz="14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cxnSp>
        <p:nvCxnSpPr>
          <p:cNvPr id="16" name="Łącznik prosty ze strzałką 15"/>
          <p:cNvCxnSpPr/>
          <p:nvPr/>
        </p:nvCxnSpPr>
        <p:spPr>
          <a:xfrm>
            <a:off x="65985" y="1517715"/>
            <a:ext cx="353115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Nawias klamrowy otwierający 23"/>
          <p:cNvSpPr/>
          <p:nvPr/>
        </p:nvSpPr>
        <p:spPr>
          <a:xfrm>
            <a:off x="217578" y="2733897"/>
            <a:ext cx="151242" cy="1885237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Łącznik prosty 24"/>
          <p:cNvCxnSpPr>
            <a:stCxn id="24" idx="1"/>
          </p:cNvCxnSpPr>
          <p:nvPr/>
        </p:nvCxnSpPr>
        <p:spPr>
          <a:xfrm flipH="1">
            <a:off x="65985" y="3676516"/>
            <a:ext cx="151593" cy="13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65985" y="1517715"/>
            <a:ext cx="0" cy="215880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a 24"/>
          <p:cNvGrpSpPr/>
          <p:nvPr/>
        </p:nvGrpSpPr>
        <p:grpSpPr>
          <a:xfrm>
            <a:off x="5855097" y="6425892"/>
            <a:ext cx="3640536" cy="221275"/>
            <a:chOff x="5705036" y="4067689"/>
            <a:chExt cx="3291275" cy="231642"/>
          </a:xfrm>
        </p:grpSpPr>
        <p:sp>
          <p:nvSpPr>
            <p:cNvPr id="36" name="pole tekstowe 35"/>
            <p:cNvSpPr txBox="1"/>
            <p:nvPr/>
          </p:nvSpPr>
          <p:spPr>
            <a:xfrm>
              <a:off x="5705036" y="4126795"/>
              <a:ext cx="3291275" cy="144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i="1" dirty="0" smtClean="0">
                  <a:solidFill>
                    <a:schemeClr val="bg1">
                      <a:lumMod val="50000"/>
                    </a:schemeClr>
                  </a:solidFill>
                </a:rPr>
                <a:t> - </a:t>
              </a:r>
              <a:r>
                <a:rPr lang="pl-PL" sz="800" i="1" dirty="0" smtClean="0">
                  <a:solidFill>
                    <a:schemeClr val="bg1">
                      <a:lumMod val="50000"/>
                    </a:schemeClr>
                  </a:solidFill>
                </a:rPr>
                <a:t>istotnie wyższy/ niższy wynik </a:t>
              </a:r>
              <a:r>
                <a:rPr lang="pl-PL" sz="800" i="1" dirty="0" err="1" smtClean="0">
                  <a:solidFill>
                    <a:schemeClr val="bg1">
                      <a:lumMod val="50000"/>
                    </a:schemeClr>
                  </a:solidFill>
                </a:rPr>
                <a:t>vs</a:t>
              </a:r>
              <a:r>
                <a:rPr lang="pl-PL" sz="800" i="1" dirty="0" smtClean="0">
                  <a:solidFill>
                    <a:schemeClr val="bg1">
                      <a:lumMod val="50000"/>
                    </a:schemeClr>
                  </a:solidFill>
                </a:rPr>
                <a:t>. poprzedni pomiar przy 95% poziomie ufności</a:t>
              </a:r>
              <a:endParaRPr lang="en-US" sz="9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7" name="Grupa 69"/>
            <p:cNvGrpSpPr/>
            <p:nvPr/>
          </p:nvGrpSpPr>
          <p:grpSpPr>
            <a:xfrm>
              <a:off x="5789316" y="4067689"/>
              <a:ext cx="178971" cy="231642"/>
              <a:chOff x="-113597" y="1023183"/>
              <a:chExt cx="178971" cy="231642"/>
            </a:xfrm>
          </p:grpSpPr>
          <p:sp>
            <p:nvSpPr>
              <p:cNvPr id="38" name="Strzałka w górę 37"/>
              <p:cNvSpPr/>
              <p:nvPr/>
            </p:nvSpPr>
            <p:spPr>
              <a:xfrm>
                <a:off x="-113597" y="1023183"/>
                <a:ext cx="84620" cy="228284"/>
              </a:xfrm>
              <a:prstGeom prst="upArrow">
                <a:avLst/>
              </a:prstGeom>
              <a:solidFill>
                <a:srgbClr val="00B05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Strzałka w górę 38"/>
              <p:cNvSpPr/>
              <p:nvPr/>
            </p:nvSpPr>
            <p:spPr>
              <a:xfrm flipV="1">
                <a:off x="-19801" y="1036067"/>
                <a:ext cx="85175" cy="218758"/>
              </a:xfrm>
              <a:prstGeom prst="upArrow">
                <a:avLst/>
              </a:prstGeom>
              <a:solidFill>
                <a:srgbClr val="FF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3" name="pole tekstowe 42"/>
          <p:cNvSpPr txBox="1"/>
          <p:nvPr/>
        </p:nvSpPr>
        <p:spPr>
          <a:xfrm>
            <a:off x="748467" y="6263074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7F7F7F"/>
                </a:solidFill>
              </a:rPr>
              <a:t>Dane w % | </a:t>
            </a:r>
            <a:r>
              <a:rPr lang="pl-PL" sz="1000" dirty="0">
                <a:solidFill>
                  <a:srgbClr val="7F7F7F"/>
                </a:solidFill>
              </a:rPr>
              <a:t>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pl-PL" sz="1000" dirty="0" smtClean="0">
                <a:solidFill>
                  <a:srgbClr val="7F7F7F"/>
                </a:solidFill>
              </a:rPr>
              <a:t>2718/2024/ 1111/2205/ 1436/1733/ 983/3265/ 1733/2356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/>
          </p:nvPr>
        </p:nvGraphicFramePr>
        <p:xfrm>
          <a:off x="368820" y="4644857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28" name="Tabela 27"/>
          <p:cNvGraphicFramePr>
            <a:graphicFrameLocks noGrp="1"/>
          </p:cNvGraphicFramePr>
          <p:nvPr>
            <p:extLst/>
          </p:nvPr>
        </p:nvGraphicFramePr>
        <p:xfrm>
          <a:off x="2398567" y="4644857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/>
          </p:nvPr>
        </p:nvGraphicFramePr>
        <p:xfrm>
          <a:off x="4428314" y="4644857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>
            <p:extLst/>
          </p:nvPr>
        </p:nvGraphicFramePr>
        <p:xfrm>
          <a:off x="6458061" y="4644857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/>
          </p:nvPr>
        </p:nvGraphicFramePr>
        <p:xfrm>
          <a:off x="8487808" y="4644857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32" name="Strzałka w górę 31"/>
          <p:cNvSpPr/>
          <p:nvPr/>
        </p:nvSpPr>
        <p:spPr>
          <a:xfrm>
            <a:off x="1498241" y="4501045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trzałka w górę 40"/>
          <p:cNvSpPr/>
          <p:nvPr/>
        </p:nvSpPr>
        <p:spPr>
          <a:xfrm flipV="1">
            <a:off x="1497627" y="4300283"/>
            <a:ext cx="94214" cy="19106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trzałka w górę 41"/>
          <p:cNvSpPr/>
          <p:nvPr/>
        </p:nvSpPr>
        <p:spPr>
          <a:xfrm>
            <a:off x="1497627" y="2701912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trzałka w górę 44"/>
          <p:cNvSpPr/>
          <p:nvPr/>
        </p:nvSpPr>
        <p:spPr>
          <a:xfrm>
            <a:off x="1499049" y="2164713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Strzałka w górę 45"/>
          <p:cNvSpPr/>
          <p:nvPr/>
        </p:nvSpPr>
        <p:spPr>
          <a:xfrm>
            <a:off x="1497627" y="1942992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trzałka w górę 46"/>
          <p:cNvSpPr/>
          <p:nvPr/>
        </p:nvSpPr>
        <p:spPr>
          <a:xfrm>
            <a:off x="3510729" y="4501045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Strzałka w górę 47"/>
          <p:cNvSpPr/>
          <p:nvPr/>
        </p:nvSpPr>
        <p:spPr>
          <a:xfrm>
            <a:off x="3510729" y="3561394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Strzałka w górę 48"/>
          <p:cNvSpPr/>
          <p:nvPr/>
        </p:nvSpPr>
        <p:spPr>
          <a:xfrm flipV="1">
            <a:off x="3510115" y="2034145"/>
            <a:ext cx="94214" cy="18230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Strzałka w górę 49"/>
          <p:cNvSpPr/>
          <p:nvPr/>
        </p:nvSpPr>
        <p:spPr>
          <a:xfrm flipV="1">
            <a:off x="3510115" y="2335058"/>
            <a:ext cx="94214" cy="18230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trzałka w górę 50"/>
          <p:cNvSpPr/>
          <p:nvPr/>
        </p:nvSpPr>
        <p:spPr>
          <a:xfrm flipV="1">
            <a:off x="5523217" y="4424292"/>
            <a:ext cx="94214" cy="18230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trzałka w górę 51"/>
          <p:cNvSpPr/>
          <p:nvPr/>
        </p:nvSpPr>
        <p:spPr>
          <a:xfrm>
            <a:off x="5523217" y="3311425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Strzałka w górę 52"/>
          <p:cNvSpPr/>
          <p:nvPr/>
        </p:nvSpPr>
        <p:spPr>
          <a:xfrm>
            <a:off x="5523217" y="2857874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Strzałka w górę 53"/>
          <p:cNvSpPr/>
          <p:nvPr/>
        </p:nvSpPr>
        <p:spPr>
          <a:xfrm>
            <a:off x="5523217" y="1942992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Strzałka w górę 54"/>
          <p:cNvSpPr/>
          <p:nvPr/>
        </p:nvSpPr>
        <p:spPr>
          <a:xfrm>
            <a:off x="7549626" y="1919861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trzałka w górę 56"/>
          <p:cNvSpPr/>
          <p:nvPr/>
        </p:nvSpPr>
        <p:spPr>
          <a:xfrm flipV="1">
            <a:off x="9590014" y="4393779"/>
            <a:ext cx="94214" cy="285279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Strzałka w górę 57"/>
          <p:cNvSpPr/>
          <p:nvPr/>
        </p:nvSpPr>
        <p:spPr>
          <a:xfrm>
            <a:off x="9595914" y="2663066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Strzałka w górę 58"/>
          <p:cNvSpPr/>
          <p:nvPr/>
        </p:nvSpPr>
        <p:spPr>
          <a:xfrm flipV="1">
            <a:off x="1497013" y="1427073"/>
            <a:ext cx="94214" cy="19106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Strzałka w górę 59"/>
          <p:cNvSpPr/>
          <p:nvPr/>
        </p:nvSpPr>
        <p:spPr>
          <a:xfrm>
            <a:off x="3519295" y="1417284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Strzałka w górę 60"/>
          <p:cNvSpPr/>
          <p:nvPr/>
        </p:nvSpPr>
        <p:spPr>
          <a:xfrm flipV="1">
            <a:off x="5523217" y="1414376"/>
            <a:ext cx="94214" cy="19106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125730" y="2626851"/>
            <a:ext cx="4572000" cy="1181863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latin typeface="+mn-lt"/>
              </a:rPr>
              <a:t>PODSUMOWANIE WYNIKÓW</a:t>
            </a:r>
            <a:endParaRPr lang="en-GB" sz="4400" b="1" dirty="0">
              <a:latin typeface="+mn-lt"/>
            </a:endParaRPr>
          </a:p>
        </p:txBody>
      </p:sp>
      <p:pic>
        <p:nvPicPr>
          <p:cNvPr id="9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0"/>
          <a:stretch/>
        </p:blipFill>
        <p:spPr>
          <a:xfrm>
            <a:off x="0" y="-1"/>
            <a:ext cx="7678405" cy="6865559"/>
          </a:xfrm>
        </p:spPr>
      </p:pic>
    </p:spTree>
    <p:extLst>
      <p:ext uri="{BB962C8B-B14F-4D97-AF65-F5344CB8AC3E}">
        <p14:creationId xmlns:p14="http://schemas.microsoft.com/office/powerpoint/2010/main" val="8666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ole tekstowe 47"/>
          <p:cNvSpPr txBox="1"/>
          <p:nvPr/>
        </p:nvSpPr>
        <p:spPr>
          <a:xfrm>
            <a:off x="374073" y="721904"/>
            <a:ext cx="11274230" cy="562083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>
            <a:noAutofit/>
          </a:bodyPr>
          <a:lstStyle/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l-PL" kern="0" dirty="0" smtClean="0">
                <a:solidFill>
                  <a:srgbClr val="1F497D"/>
                </a:solidFill>
              </a:rPr>
              <a:t>W badanych województwach z V edycji badania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ogółem ok. 3/4 dzieci </a:t>
            </a:r>
            <a:r>
              <a:rPr lang="pl-PL" kern="0" dirty="0" smtClean="0">
                <a:solidFill>
                  <a:srgbClr val="1F497D"/>
                </a:solidFill>
              </a:rPr>
              <a:t>ma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problemy z próchnicą</a:t>
            </a:r>
            <a:r>
              <a:rPr lang="pl-PL" kern="0" dirty="0" smtClean="0">
                <a:solidFill>
                  <a:srgbClr val="1F497D"/>
                </a:solidFill>
              </a:rPr>
              <a:t>. W województwie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świętokrzyskim</a:t>
            </a:r>
            <a:r>
              <a:rPr lang="pl-PL" b="1" kern="0" dirty="0" smtClean="0">
                <a:solidFill>
                  <a:srgbClr val="1F497D"/>
                </a:solidFill>
              </a:rPr>
              <a:t> </a:t>
            </a:r>
            <a:r>
              <a:rPr lang="pl-PL" kern="0" dirty="0" smtClean="0">
                <a:solidFill>
                  <a:srgbClr val="1F497D"/>
                </a:solidFill>
              </a:rPr>
              <a:t>występuje relatywnie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największy problem </a:t>
            </a:r>
            <a:r>
              <a:rPr lang="pl-PL" kern="0" dirty="0" smtClean="0">
                <a:solidFill>
                  <a:srgbClr val="1F497D"/>
                </a:solidFill>
              </a:rPr>
              <a:t>próchnicy w porównaniu z pozostałymi województwami.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Najrzadziej </a:t>
            </a:r>
            <a:r>
              <a:rPr lang="pl-PL" kern="0" dirty="0" smtClean="0">
                <a:solidFill>
                  <a:srgbClr val="1F497D"/>
                </a:solidFill>
              </a:rPr>
              <a:t>próchnica występuje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u dzieci </a:t>
            </a:r>
            <a:r>
              <a:rPr lang="pl-PL" kern="0" dirty="0" smtClean="0">
                <a:solidFill>
                  <a:srgbClr val="1F497D"/>
                </a:solidFill>
              </a:rPr>
              <a:t>z województwa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kujawsko-pomorskiego </a:t>
            </a:r>
            <a:r>
              <a:rPr lang="pl-PL" kern="0" dirty="0">
                <a:solidFill>
                  <a:srgbClr val="1F497D"/>
                </a:solidFill>
              </a:rPr>
              <a:t>– istotnie rzadziej niż w pozostałych województwach.</a:t>
            </a:r>
          </a:p>
          <a:p>
            <a:pPr marL="179388" lvl="1" indent="-17938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l-PL" kern="0" dirty="0" smtClean="0">
                <a:solidFill>
                  <a:srgbClr val="1F497D"/>
                </a:solidFill>
              </a:rPr>
              <a:t>Problem próchnicy zębów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częściej</a:t>
            </a:r>
            <a:r>
              <a:rPr lang="pl-PL" b="1" kern="0" dirty="0" smtClean="0">
                <a:solidFill>
                  <a:srgbClr val="1F497D"/>
                </a:solidFill>
              </a:rPr>
              <a:t> </a:t>
            </a:r>
            <a:r>
              <a:rPr lang="pl-PL" kern="0" dirty="0" smtClean="0">
                <a:solidFill>
                  <a:srgbClr val="1F497D"/>
                </a:solidFill>
              </a:rPr>
              <a:t>dotyczy</a:t>
            </a:r>
            <a:r>
              <a:rPr lang="pl-PL" b="1" kern="0" dirty="0" smtClean="0">
                <a:solidFill>
                  <a:srgbClr val="1F497D"/>
                </a:solidFill>
              </a:rPr>
              <a:t>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chłopców </a:t>
            </a:r>
            <a:r>
              <a:rPr lang="pl-PL" kern="0" dirty="0">
                <a:solidFill>
                  <a:srgbClr val="1F497D"/>
                </a:solidFill>
              </a:rPr>
              <a:t>oraz dzieci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pl-PL" kern="0" dirty="0" smtClean="0">
                <a:solidFill>
                  <a:srgbClr val="1F497D"/>
                </a:solidFill>
              </a:rPr>
              <a:t>z grupy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wiekowej 5-9 lat</a:t>
            </a:r>
            <a:r>
              <a:rPr lang="pl-PL" kern="0" dirty="0">
                <a:solidFill>
                  <a:srgbClr val="1F497D"/>
                </a:solidFill>
              </a:rPr>
              <a:t>.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pl-PL" kern="0" dirty="0" smtClean="0">
                <a:solidFill>
                  <a:srgbClr val="1F497D"/>
                </a:solidFill>
              </a:rPr>
              <a:t>Dzieci mieszkające w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mniejszych miejscowościach</a:t>
            </a:r>
            <a:r>
              <a:rPr lang="pl-PL" kern="0" dirty="0" smtClean="0">
                <a:solidFill>
                  <a:srgbClr val="1F497D"/>
                </a:solidFill>
              </a:rPr>
              <a:t> oraz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na wsiach </a:t>
            </a:r>
            <a:r>
              <a:rPr lang="pl-PL" kern="0" dirty="0" smtClean="0">
                <a:solidFill>
                  <a:srgbClr val="1F497D"/>
                </a:solidFill>
              </a:rPr>
              <a:t>częściej mają problemy z próchnicą niż te, mieszkające w dużych miastach.</a:t>
            </a:r>
          </a:p>
          <a:p>
            <a:pPr marL="636588" lvl="1" indent="-17938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Częstsze mycie zębów </a:t>
            </a:r>
            <a:r>
              <a:rPr lang="pl-PL" kern="0" dirty="0" smtClean="0">
                <a:solidFill>
                  <a:srgbClr val="1F497D"/>
                </a:solidFill>
              </a:rPr>
              <a:t>i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używanie akcesoriów do higieny jamy ustnej </a:t>
            </a:r>
            <a:r>
              <a:rPr lang="pl-PL" kern="0" dirty="0" smtClean="0">
                <a:solidFill>
                  <a:srgbClr val="1F497D"/>
                </a:solidFill>
              </a:rPr>
              <a:t>mają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pozytywny wpływ </a:t>
            </a:r>
            <a:r>
              <a:rPr lang="pl-PL" kern="0" dirty="0" smtClean="0">
                <a:solidFill>
                  <a:srgbClr val="1F497D"/>
                </a:solidFill>
              </a:rPr>
              <a:t>na zmniejszenie problemu próchnicy zębów u dzieci.</a:t>
            </a:r>
          </a:p>
          <a:p>
            <a:pPr marL="636588" lvl="1" indent="-17938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Częstotliwość wizyt dentystycznych nie ma istotnego wpływu </a:t>
            </a:r>
            <a:r>
              <a:rPr lang="pl-PL" kern="0" dirty="0" smtClean="0">
                <a:solidFill>
                  <a:srgbClr val="1F497D"/>
                </a:solidFill>
              </a:rPr>
              <a:t>na poziom próchnicy u dzieci w badanych województwach.</a:t>
            </a:r>
          </a:p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Problem próchnicy </a:t>
            </a:r>
            <a:r>
              <a:rPr lang="pl-PL" kern="0" dirty="0" smtClean="0">
                <a:solidFill>
                  <a:srgbClr val="1F497D"/>
                </a:solidFill>
              </a:rPr>
              <a:t>w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większym stopniu</a:t>
            </a:r>
            <a:r>
              <a:rPr lang="pl-PL" kern="0" dirty="0" smtClean="0">
                <a:solidFill>
                  <a:srgbClr val="1F497D"/>
                </a:solidFill>
              </a:rPr>
              <a:t> dotyczy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zębów mlecznych</a:t>
            </a:r>
            <a:r>
              <a:rPr lang="pl-PL" kern="0" dirty="0" smtClean="0">
                <a:solidFill>
                  <a:srgbClr val="1F497D"/>
                </a:solidFill>
              </a:rPr>
              <a:t>. Największy problem jest w lubelskim i świętokrzyskim. Próchnica w zębach stałych częściej odnotowywana jest w łódzkim. </a:t>
            </a:r>
          </a:p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Niemal połowa </a:t>
            </a:r>
            <a:r>
              <a:rPr lang="pl-PL" kern="0" dirty="0" smtClean="0">
                <a:solidFill>
                  <a:srgbClr val="1F497D"/>
                </a:solidFill>
              </a:rPr>
              <a:t>dzieci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ma wypełnienia zębowe</a:t>
            </a:r>
            <a:r>
              <a:rPr lang="pl-PL" kern="0" dirty="0" smtClean="0">
                <a:solidFill>
                  <a:srgbClr val="1F497D"/>
                </a:solidFill>
              </a:rPr>
              <a:t>, znacznie rzadziej występują one u dzieci z województwa lubelskiego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.</a:t>
            </a:r>
          </a:p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Braki w zębach</a:t>
            </a:r>
            <a:r>
              <a:rPr lang="pl-PL" kern="0" dirty="0" smtClean="0">
                <a:solidFill>
                  <a:srgbClr val="1F497D"/>
                </a:solidFill>
              </a:rPr>
              <a:t>, zarówno stałych jak i mlecznych,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najczęściej </a:t>
            </a:r>
            <a:r>
              <a:rPr lang="pl-PL" kern="0" dirty="0" smtClean="0">
                <a:solidFill>
                  <a:srgbClr val="1F497D"/>
                </a:solidFill>
              </a:rPr>
              <a:t>występują u dzieci z województw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kujawsko-pomorskiego oraz łódzkiego</a:t>
            </a:r>
            <a:r>
              <a:rPr lang="pl-PL" kern="0" dirty="0" smtClean="0">
                <a:solidFill>
                  <a:srgbClr val="1F497D"/>
                </a:solidFill>
              </a:rPr>
              <a:t>. Braki w zębach stałych w dużej mierze związane są z brakiem ‚siódemek’, które jeszcze nie zdążyły wyrosnąć.</a:t>
            </a:r>
          </a:p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l-PL" kern="0" dirty="0" smtClean="0">
                <a:solidFill>
                  <a:srgbClr val="1F497D"/>
                </a:solidFill>
              </a:rPr>
              <a:t>Uszczelnienia bruzd zębowych najczęstsze są u dzieci w kujawsko-pomorskim oraz świętokrzyskim. </a:t>
            </a:r>
          </a:p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pl-PL" kern="0" dirty="0" smtClean="0">
              <a:solidFill>
                <a:srgbClr val="1F497D"/>
              </a:solidFill>
            </a:endParaRPr>
          </a:p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pl-PL" kern="0" dirty="0" smtClean="0">
              <a:solidFill>
                <a:srgbClr val="1F497D"/>
              </a:solidFill>
            </a:endParaRPr>
          </a:p>
        </p:txBody>
      </p:sp>
      <p:sp>
        <p:nvSpPr>
          <p:cNvPr id="5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303745"/>
            <a:ext cx="8947195" cy="295108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PODSUMOWANIE (1/3)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756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303745"/>
            <a:ext cx="8947195" cy="295108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PODSUMOWANIE (2/3)</a:t>
            </a:r>
            <a:endParaRPr lang="en-US" sz="2400" b="1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374073" y="1085363"/>
            <a:ext cx="11274230" cy="5112237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>
            <a:noAutofit/>
          </a:bodyPr>
          <a:lstStyle/>
          <a:p>
            <a:pPr marL="179388" lvl="0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kern="0" dirty="0">
                <a:solidFill>
                  <a:srgbClr val="1F497D"/>
                </a:solidFill>
              </a:rPr>
              <a:t>We wszystkich województwach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około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2/3 dzieci odwiedza dentystów 1-2 razy w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roku</a:t>
            </a:r>
            <a:r>
              <a:rPr lang="pl-PL" kern="0" dirty="0" smtClean="0">
                <a:solidFill>
                  <a:srgbClr val="1F497D"/>
                </a:solidFill>
              </a:rPr>
              <a:t>, ogółem dzieci odbywają średnio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2 wizyty rocznie</a:t>
            </a:r>
            <a:r>
              <a:rPr lang="pl-PL" kern="0" dirty="0" smtClean="0">
                <a:solidFill>
                  <a:srgbClr val="1F497D"/>
                </a:solidFill>
              </a:rPr>
              <a:t>. </a:t>
            </a:r>
            <a:r>
              <a:rPr lang="pl-PL" kern="0" dirty="0">
                <a:solidFill>
                  <a:srgbClr val="1F497D"/>
                </a:solidFill>
              </a:rPr>
              <a:t>W </a:t>
            </a:r>
            <a:r>
              <a:rPr lang="pl-PL" kern="0" dirty="0" smtClean="0">
                <a:solidFill>
                  <a:srgbClr val="1F497D"/>
                </a:solidFill>
              </a:rPr>
              <a:t>województwie łódzkim </a:t>
            </a:r>
            <a:r>
              <a:rPr lang="pl-PL" kern="0" dirty="0">
                <a:solidFill>
                  <a:srgbClr val="1F497D"/>
                </a:solidFill>
              </a:rPr>
              <a:t>częstotliwość wizyt jest relatywnie </a:t>
            </a:r>
            <a:r>
              <a:rPr lang="pl-PL" kern="0" dirty="0" smtClean="0">
                <a:solidFill>
                  <a:srgbClr val="1F497D"/>
                </a:solidFill>
              </a:rPr>
              <a:t>największa. Najczęstszym powodem udania się do dentysty bez względu na województwo jest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rutynowa kontrola zębów, połączona z leczeniem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pl-PL" kern="0" dirty="0">
                <a:solidFill>
                  <a:srgbClr val="1F497D"/>
                </a:solidFill>
              </a:rPr>
              <a:t>(zwłaszcza w województwie </a:t>
            </a:r>
            <a:r>
              <a:rPr lang="pl-PL" kern="0" dirty="0" smtClean="0">
                <a:solidFill>
                  <a:srgbClr val="1F497D"/>
                </a:solidFill>
              </a:rPr>
              <a:t>lubelskim i łódzkim).</a:t>
            </a:r>
            <a:endParaRPr lang="pl-PL" sz="800" kern="0" dirty="0" smtClean="0">
              <a:solidFill>
                <a:srgbClr val="1F497D"/>
              </a:solidFill>
            </a:endParaRPr>
          </a:p>
          <a:p>
            <a:pPr marL="179388" lvl="0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kern="0" dirty="0" smtClean="0">
                <a:solidFill>
                  <a:srgbClr val="1F497D"/>
                </a:solidFill>
              </a:rPr>
              <a:t>W kujawsko-pomorskim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3/4 dzieci szczotkuje zęby dwa razy dziennie</a:t>
            </a:r>
            <a:r>
              <a:rPr lang="pl-PL" kern="0" dirty="0" smtClean="0">
                <a:solidFill>
                  <a:srgbClr val="1F497D"/>
                </a:solidFill>
              </a:rPr>
              <a:t>, a w pozostałych województwach 2/3. Między 1/5, a 1/4 dzieci szczotkuje </a:t>
            </a:r>
            <a:r>
              <a:rPr lang="pl-PL" kern="0" dirty="0">
                <a:solidFill>
                  <a:srgbClr val="1F497D"/>
                </a:solidFill>
              </a:rPr>
              <a:t>tylko raz dziennie </a:t>
            </a:r>
            <a:r>
              <a:rPr lang="pl-PL" kern="0" dirty="0" smtClean="0">
                <a:solidFill>
                  <a:srgbClr val="1F497D"/>
                </a:solidFill>
              </a:rPr>
              <a:t>(1/4 w </a:t>
            </a:r>
            <a:r>
              <a:rPr lang="pl-PL" kern="0" dirty="0">
                <a:solidFill>
                  <a:srgbClr val="1F497D"/>
                </a:solidFill>
              </a:rPr>
              <a:t>województwach </a:t>
            </a:r>
            <a:r>
              <a:rPr lang="pl-PL" kern="0" dirty="0" smtClean="0">
                <a:solidFill>
                  <a:srgbClr val="1F497D"/>
                </a:solidFill>
              </a:rPr>
              <a:t>lubelskim </a:t>
            </a:r>
            <a:r>
              <a:rPr lang="pl-PL" kern="0" dirty="0">
                <a:solidFill>
                  <a:srgbClr val="1F497D"/>
                </a:solidFill>
              </a:rPr>
              <a:t>oraz </a:t>
            </a:r>
            <a:r>
              <a:rPr lang="pl-PL" kern="0" dirty="0" smtClean="0">
                <a:solidFill>
                  <a:srgbClr val="1F497D"/>
                </a:solidFill>
              </a:rPr>
              <a:t>łódzkim). Średni czas szczotkowania w większości województw wynosi ok.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2 minuty</a:t>
            </a:r>
            <a:r>
              <a:rPr lang="pl-PL" kern="0" dirty="0" smtClean="0">
                <a:solidFill>
                  <a:srgbClr val="1F497D"/>
                </a:solidFill>
              </a:rPr>
              <a:t>. </a:t>
            </a:r>
            <a:endParaRPr lang="pl-PL" sz="800" kern="0" dirty="0" smtClean="0">
              <a:solidFill>
                <a:srgbClr val="1F497D"/>
              </a:solidFill>
            </a:endParaRP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Dzieci mają wymieniane szczoteczki do zębów niedostatecznie często</a:t>
            </a:r>
            <a:r>
              <a:rPr lang="pl-PL" kern="0" dirty="0" smtClean="0">
                <a:solidFill>
                  <a:srgbClr val="1F497D"/>
                </a:solidFill>
              </a:rPr>
              <a:t>.</a:t>
            </a:r>
            <a:r>
              <a:rPr lang="pl-PL" dirty="0" smtClean="0"/>
              <a:t> </a:t>
            </a:r>
            <a:r>
              <a:rPr lang="pl-PL" kern="0" dirty="0">
                <a:solidFill>
                  <a:srgbClr val="1F497D"/>
                </a:solidFill>
              </a:rPr>
              <a:t>Tylko w województwach łódzkim i </a:t>
            </a:r>
            <a:r>
              <a:rPr lang="pl-PL" kern="0" dirty="0" smtClean="0">
                <a:solidFill>
                  <a:srgbClr val="1F497D"/>
                </a:solidFill>
              </a:rPr>
              <a:t>świętokrzyskim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prawie połowa </a:t>
            </a:r>
            <a:r>
              <a:rPr lang="pl-PL" kern="0" dirty="0" smtClean="0">
                <a:solidFill>
                  <a:srgbClr val="1F497D"/>
                </a:solidFill>
              </a:rPr>
              <a:t>dzieci ma wymienianą szczoteczkę do zębów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raz na trzy miesiące</a:t>
            </a:r>
            <a:r>
              <a:rPr lang="pl-PL" kern="0" dirty="0" smtClean="0">
                <a:solidFill>
                  <a:srgbClr val="1F497D"/>
                </a:solidFill>
              </a:rPr>
              <a:t>. Dzieciom </a:t>
            </a:r>
            <a:r>
              <a:rPr lang="pl-PL" kern="0" dirty="0">
                <a:solidFill>
                  <a:srgbClr val="1F497D"/>
                </a:solidFill>
              </a:rPr>
              <a:t>z pozostałych województw </a:t>
            </a:r>
            <a:r>
              <a:rPr lang="pl-PL" kern="0" dirty="0" smtClean="0">
                <a:solidFill>
                  <a:srgbClr val="1F497D"/>
                </a:solidFill>
              </a:rPr>
              <a:t>szczoteczki kupowane są rzadziej: około 6 </a:t>
            </a:r>
            <a:r>
              <a:rPr lang="pl-PL" kern="0" dirty="0">
                <a:solidFill>
                  <a:srgbClr val="1F497D"/>
                </a:solidFill>
              </a:rPr>
              <a:t>na 10 badanych ma wymieniane szczoteczki 2 razy w roku lub </a:t>
            </a:r>
            <a:r>
              <a:rPr lang="pl-PL" kern="0" dirty="0" smtClean="0">
                <a:solidFill>
                  <a:srgbClr val="1F497D"/>
                </a:solidFill>
              </a:rPr>
              <a:t>rzadziej.</a:t>
            </a:r>
            <a:endParaRPr lang="pl-PL" sz="800" kern="0" dirty="0" smtClean="0">
              <a:solidFill>
                <a:srgbClr val="1F497D"/>
              </a:solidFill>
            </a:endParaRP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Niemal połowa dzieci używa akcesoriów do higieny jamy ustnej </a:t>
            </a:r>
            <a:r>
              <a:rPr lang="pl-PL" kern="0" dirty="0" smtClean="0">
                <a:solidFill>
                  <a:srgbClr val="1F497D"/>
                </a:solidFill>
              </a:rPr>
              <a:t>innych niż szczoteczka do zębów (relatywnie najczęściej w województwie łódzkim). Najczęściej używanymi akcesoriami są bezcukrowa guma do żucia oraz płyn do płukania. W województwie lubelskim istotnie częściej niż w pozostałych używana jest nić dentystyczna, z kolei w łódzkim – płyn do płukania ust.</a:t>
            </a:r>
          </a:p>
        </p:txBody>
      </p:sp>
    </p:spTree>
    <p:extLst>
      <p:ext uri="{BB962C8B-B14F-4D97-AF65-F5344CB8AC3E}">
        <p14:creationId xmlns:p14="http://schemas.microsoft.com/office/powerpoint/2010/main" val="3102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ole tekstowe 47"/>
          <p:cNvSpPr txBox="1"/>
          <p:nvPr/>
        </p:nvSpPr>
        <p:spPr>
          <a:xfrm>
            <a:off x="374073" y="1226928"/>
            <a:ext cx="11274230" cy="457236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>
            <a:noAutofit/>
          </a:bodyPr>
          <a:lstStyle/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6/10 dzieci </a:t>
            </a:r>
            <a:r>
              <a:rPr lang="pl-PL" kern="0" dirty="0" smtClean="0">
                <a:solidFill>
                  <a:srgbClr val="1F497D"/>
                </a:solidFill>
              </a:rPr>
              <a:t>z województwa lubelskiego oraz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co drugie </a:t>
            </a:r>
            <a:r>
              <a:rPr lang="pl-PL" kern="0" dirty="0" smtClean="0">
                <a:solidFill>
                  <a:srgbClr val="1F497D"/>
                </a:solidFill>
              </a:rPr>
              <a:t>dziecko z województw łódzkiego oraz wielkopolskiego odczuwała kiedykolwiek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ból lub dyskomfort związany z zębami –</a:t>
            </a:r>
            <a:r>
              <a:rPr lang="pl-PL" kern="0" dirty="0" smtClean="0">
                <a:solidFill>
                  <a:srgbClr val="1F497D"/>
                </a:solidFill>
              </a:rPr>
              <a:t>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częściej</a:t>
            </a:r>
            <a:r>
              <a:rPr lang="pl-PL" b="1" kern="0" dirty="0" smtClean="0">
                <a:solidFill>
                  <a:srgbClr val="1F497D"/>
                </a:solidFill>
              </a:rPr>
              <a:t> </a:t>
            </a:r>
            <a:r>
              <a:rPr lang="pl-PL" kern="0" dirty="0" smtClean="0">
                <a:solidFill>
                  <a:srgbClr val="1F497D"/>
                </a:solidFill>
              </a:rPr>
              <a:t>niż dzieci z pozostałych województw.</a:t>
            </a:r>
            <a:endParaRPr lang="pl-PL" sz="800" b="1" kern="0" dirty="0" smtClean="0">
              <a:solidFill>
                <a:srgbClr val="009999"/>
              </a:solidFill>
              <a:cs typeface="Arial" pitchFamily="34" charset="0"/>
            </a:endParaRP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W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ocenie większości</a:t>
            </a:r>
            <a:r>
              <a:rPr lang="pl-PL" kern="0" dirty="0">
                <a:solidFill>
                  <a:srgbClr val="1F497D"/>
                </a:solidFill>
              </a:rPr>
              <a:t> dzieci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stan zdrowia ich zębów </a:t>
            </a:r>
            <a:r>
              <a:rPr lang="pl-PL" kern="0" dirty="0">
                <a:solidFill>
                  <a:srgbClr val="1F497D"/>
                </a:solidFill>
              </a:rPr>
              <a:t>oraz dziąseł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jest co najmniej dobry</a:t>
            </a:r>
            <a:r>
              <a:rPr lang="pl-PL" kern="0" dirty="0">
                <a:solidFill>
                  <a:srgbClr val="1F497D"/>
                </a:solidFill>
              </a:rPr>
              <a:t>. Kondycję swoich zębów i dziąseł najlepiej oceniają dzieci z województwa </a:t>
            </a:r>
            <a:r>
              <a:rPr lang="pl-PL" kern="0" dirty="0" smtClean="0">
                <a:solidFill>
                  <a:srgbClr val="1F497D"/>
                </a:solidFill>
              </a:rPr>
              <a:t>lubelskiego –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prawie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2/3 pozytywnie </a:t>
            </a:r>
            <a:r>
              <a:rPr lang="pl-PL" kern="0" dirty="0">
                <a:solidFill>
                  <a:srgbClr val="1F497D"/>
                </a:solidFill>
              </a:rPr>
              <a:t>oceniło stan swoich zębów</a:t>
            </a:r>
            <a:r>
              <a:rPr lang="pl-PL" kern="0" dirty="0" smtClean="0">
                <a:solidFill>
                  <a:srgbClr val="1F497D"/>
                </a:solidFill>
              </a:rPr>
              <a:t>.</a:t>
            </a:r>
            <a:endParaRPr lang="pl-PL" sz="800" b="1" kern="0" dirty="0" smtClean="0">
              <a:solidFill>
                <a:srgbClr val="009999"/>
              </a:solidFill>
              <a:cs typeface="Arial" pitchFamily="34" charset="0"/>
            </a:endParaRP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Fluoroza szkliwa </a:t>
            </a:r>
            <a:r>
              <a:rPr lang="pl-PL" kern="0" dirty="0" smtClean="0">
                <a:solidFill>
                  <a:srgbClr val="1F497D"/>
                </a:solidFill>
              </a:rPr>
              <a:t>dotyczy niewielkiego odsetka dzieci, najwięcej przypadków poza normą występuje u dzieci </a:t>
            </a:r>
            <a:br>
              <a:rPr lang="pl-PL" kern="0" dirty="0" smtClean="0">
                <a:solidFill>
                  <a:srgbClr val="1F497D"/>
                </a:solidFill>
              </a:rPr>
            </a:br>
            <a:r>
              <a:rPr lang="pl-PL" kern="0" dirty="0" smtClean="0">
                <a:solidFill>
                  <a:srgbClr val="1F497D"/>
                </a:solidFill>
              </a:rPr>
              <a:t>z województw łódzkiego i świętokrzyskiego. Także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krwawienie dziąseł </a:t>
            </a:r>
            <a:r>
              <a:rPr lang="pl-PL" kern="0" dirty="0" smtClean="0">
                <a:solidFill>
                  <a:srgbClr val="1F497D"/>
                </a:solidFill>
              </a:rPr>
              <a:t>jest obserwowane bardzo rzadko – przoduje województwo kujawsko-pomorskie.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U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razy stomatologiczne </a:t>
            </a:r>
            <a:r>
              <a:rPr lang="pl-PL" kern="0" dirty="0" smtClean="0">
                <a:solidFill>
                  <a:srgbClr val="1F497D"/>
                </a:solidFill>
              </a:rPr>
              <a:t>najczęściej odnotowywane są </a:t>
            </a:r>
            <a:r>
              <a:rPr lang="pl-PL" kern="0" dirty="0">
                <a:solidFill>
                  <a:srgbClr val="1F497D"/>
                </a:solidFill>
              </a:rPr>
              <a:t>również </a:t>
            </a:r>
            <a:r>
              <a:rPr lang="pl-PL" kern="0" dirty="0" smtClean="0">
                <a:solidFill>
                  <a:srgbClr val="1F497D"/>
                </a:solidFill>
              </a:rPr>
              <a:t>w kujawsko-pomorskim, jednak są to rzadkie przypadki.</a:t>
            </a:r>
            <a:endParaRPr lang="pl-PL" sz="800" b="1" kern="0" dirty="0" smtClean="0">
              <a:solidFill>
                <a:srgbClr val="009999"/>
              </a:solidFill>
              <a:cs typeface="Arial" pitchFamily="34" charset="0"/>
            </a:endParaRP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Wady zgryzu </a:t>
            </a:r>
            <a:r>
              <a:rPr lang="pl-PL" kern="0" dirty="0" smtClean="0">
                <a:solidFill>
                  <a:srgbClr val="1F497D"/>
                </a:solidFill>
              </a:rPr>
              <a:t>najczęściej występują wśród dzieci z województwa łódzkiego (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2/5 dzieci</a:t>
            </a:r>
            <a:r>
              <a:rPr lang="pl-PL" kern="0" dirty="0" smtClean="0">
                <a:solidFill>
                  <a:srgbClr val="1F497D"/>
                </a:solidFill>
              </a:rPr>
              <a:t>), a najrzadziej u dzieci z wielkopolskiego</a:t>
            </a:r>
            <a:r>
              <a:rPr lang="pl-PL" kern="0" dirty="0">
                <a:solidFill>
                  <a:srgbClr val="1F497D"/>
                </a:solidFill>
              </a:rPr>
              <a:t>. Dzieci z województwa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świętokrzyskiego</a:t>
            </a:r>
            <a:r>
              <a:rPr lang="pl-PL" kern="0" dirty="0">
                <a:solidFill>
                  <a:srgbClr val="1F497D"/>
                </a:solidFill>
              </a:rPr>
              <a:t> najczęściej były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kierowane na leczenie</a:t>
            </a:r>
            <a:r>
              <a:rPr lang="pl-PL" kern="0" dirty="0">
                <a:solidFill>
                  <a:srgbClr val="1F497D"/>
                </a:solidFill>
              </a:rPr>
              <a:t>, natomiast dzieci z lubelskiego najrzadziej – u co czwartego nie było potrzeby leczenia. </a:t>
            </a:r>
            <a:endParaRPr lang="pl-PL" kern="0" dirty="0" smtClean="0">
              <a:solidFill>
                <a:srgbClr val="1F497D"/>
              </a:solidFill>
            </a:endParaRPr>
          </a:p>
        </p:txBody>
      </p:sp>
      <p:sp>
        <p:nvSpPr>
          <p:cNvPr id="5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318018"/>
            <a:ext cx="8947195" cy="324619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PODSUMOWANIE (3/</a:t>
            </a:r>
            <a:r>
              <a:rPr lang="pl-PL" sz="2400" b="1" dirty="0" err="1" smtClean="0"/>
              <a:t>3</a:t>
            </a:r>
            <a:r>
              <a:rPr lang="pl-PL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03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ole tekstowe 47"/>
          <p:cNvSpPr txBox="1"/>
          <p:nvPr/>
        </p:nvSpPr>
        <p:spPr>
          <a:xfrm>
            <a:off x="2271860" y="902402"/>
            <a:ext cx="9360816" cy="5206167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>
            <a:noAutofit/>
          </a:bodyPr>
          <a:lstStyle/>
          <a:p>
            <a:pPr marL="179388" indent="-179388"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Problem próchnicy </a:t>
            </a:r>
            <a:r>
              <a:rPr lang="pl-PL" dirty="0" smtClean="0">
                <a:solidFill>
                  <a:srgbClr val="1F497D"/>
                </a:solidFill>
              </a:rPr>
              <a:t>u dzieci w wieku szkolnym w badanych województwach jest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bardzo duży,</a:t>
            </a:r>
            <a:r>
              <a:rPr lang="pl-PL" dirty="0" smtClean="0">
                <a:solidFill>
                  <a:srgbClr val="1F497D"/>
                </a:solidFill>
              </a:rPr>
              <a:t> dotyczy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72%</a:t>
            </a:r>
            <a:r>
              <a:rPr lang="pl-PL" dirty="0" smtClean="0">
                <a:solidFill>
                  <a:srgbClr val="1F497D"/>
                </a:solidFill>
              </a:rPr>
              <a:t> ogółu badanych. Problem próchnicy w większym stopniu dotyczy zębów mlecznych, i najbardziej dotyka dzieci w wieku 5-9 lat</a:t>
            </a:r>
            <a:r>
              <a:rPr lang="pl-PL" dirty="0">
                <a:solidFill>
                  <a:srgbClr val="1F497D"/>
                </a:solidFill>
              </a:rPr>
              <a:t> </a:t>
            </a:r>
            <a:r>
              <a:rPr lang="pl-PL" dirty="0" smtClean="0">
                <a:solidFill>
                  <a:srgbClr val="1F497D"/>
                </a:solidFill>
              </a:rPr>
              <a:t>oraz tych, które mieszkają w mniejszych miastach oraz na wsiach.</a:t>
            </a:r>
          </a:p>
          <a:p>
            <a:pPr marL="179388" indent="-179388"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dirty="0" smtClean="0">
                <a:solidFill>
                  <a:srgbClr val="1F497D"/>
                </a:solidFill>
              </a:rPr>
              <a:t>Częstsze mycie zębów, częstsze wymienianie szczoteczek i używanie dodatkowych akcesoriów do higieny jamy ustnej mają pozytywny wpływ na zmniejszenie problemu próchnicy zębów u dzieci.</a:t>
            </a:r>
          </a:p>
          <a:p>
            <a:pPr marL="179388" indent="-179388">
              <a:spcBef>
                <a:spcPts val="300"/>
              </a:spcBef>
              <a:spcAft>
                <a:spcPts val="1200"/>
              </a:spcAft>
            </a:pPr>
            <a:endParaRPr lang="pl-PL" dirty="0" smtClean="0">
              <a:solidFill>
                <a:srgbClr val="1F497D"/>
              </a:solidFill>
            </a:endParaRPr>
          </a:p>
          <a:p>
            <a:pPr marL="179388" indent="-179388">
              <a:spcBef>
                <a:spcPts val="300"/>
              </a:spcBef>
              <a:spcAft>
                <a:spcPts val="1200"/>
              </a:spcAft>
            </a:pPr>
            <a:endParaRPr lang="pl-PL" dirty="0" smtClean="0">
              <a:solidFill>
                <a:srgbClr val="1F497D"/>
              </a:solidFill>
            </a:endParaRPr>
          </a:p>
          <a:p>
            <a:pPr marL="179388" indent="-179388">
              <a:spcBef>
                <a:spcPts val="600"/>
              </a:spcBef>
              <a:spcAft>
                <a:spcPts val="1200"/>
              </a:spcAft>
            </a:pPr>
            <a:r>
              <a:rPr lang="pl-PL" dirty="0" smtClean="0">
                <a:solidFill>
                  <a:srgbClr val="1F497D"/>
                </a:solidFill>
              </a:rPr>
              <a:t>W celu poprawy stanu uzębienia dzieci w wieku szkolnym konieczne są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konsekwentne</a:t>
            </a:r>
            <a:r>
              <a:rPr lang="pl-PL" dirty="0" smtClean="0">
                <a:solidFill>
                  <a:srgbClr val="1F497D"/>
                </a:solidFill>
              </a:rPr>
              <a:t> i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długofalowe</a:t>
            </a:r>
            <a:r>
              <a:rPr lang="pl-PL" dirty="0" smtClean="0">
                <a:solidFill>
                  <a:srgbClr val="1F497D"/>
                </a:solidFill>
              </a:rPr>
              <a:t>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działania </a:t>
            </a:r>
            <a:r>
              <a:rPr lang="pl-PL" dirty="0" smtClean="0">
                <a:solidFill>
                  <a:srgbClr val="1F497D"/>
                </a:solidFill>
              </a:rPr>
              <a:t>w obszarze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edukacji </a:t>
            </a:r>
            <a:r>
              <a:rPr lang="pl-PL" dirty="0" smtClean="0">
                <a:solidFill>
                  <a:srgbClr val="1F497D"/>
                </a:solidFill>
              </a:rPr>
              <a:t>dotyczącej kształtowania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pl-PL" b="1" kern="0" dirty="0">
                <a:solidFill>
                  <a:srgbClr val="009999"/>
                </a:solidFill>
                <a:cs typeface="Arial" pitchFamily="34" charset="0"/>
              </a:rPr>
              <a:t>prawidłowych nawyków higieny </a:t>
            </a:r>
            <a:r>
              <a:rPr lang="pl-PL" dirty="0">
                <a:solidFill>
                  <a:srgbClr val="1F497D"/>
                </a:solidFill>
              </a:rPr>
              <a:t>jamy </a:t>
            </a:r>
            <a:r>
              <a:rPr lang="pl-PL" dirty="0" smtClean="0">
                <a:solidFill>
                  <a:srgbClr val="1F497D"/>
                </a:solidFill>
              </a:rPr>
              <a:t>ustnej już u najmłodszych dzieci, </a:t>
            </a:r>
            <a:r>
              <a:rPr lang="pl-PL" b="1" kern="0" dirty="0" smtClean="0">
                <a:solidFill>
                  <a:srgbClr val="009999"/>
                </a:solidFill>
                <a:cs typeface="Arial" pitchFamily="34" charset="0"/>
              </a:rPr>
              <a:t>zachęcania do częstszego mycia zębów </a:t>
            </a:r>
            <a:r>
              <a:rPr lang="pl-PL" dirty="0">
                <a:solidFill>
                  <a:srgbClr val="1F497D"/>
                </a:solidFill>
              </a:rPr>
              <a:t>w celu zapobiegania i leczenia </a:t>
            </a:r>
            <a:r>
              <a:rPr lang="pl-PL" dirty="0" smtClean="0">
                <a:solidFill>
                  <a:srgbClr val="1F497D"/>
                </a:solidFill>
              </a:rPr>
              <a:t>próchnicy.</a:t>
            </a:r>
            <a:r>
              <a:rPr lang="pl-PL" dirty="0" smtClean="0"/>
              <a:t> </a:t>
            </a:r>
          </a:p>
          <a:p>
            <a:pPr marL="179388" indent="-179388">
              <a:spcBef>
                <a:spcPts val="600"/>
              </a:spcBef>
              <a:spcAft>
                <a:spcPts val="1200"/>
              </a:spcAft>
            </a:pPr>
            <a:r>
              <a:rPr lang="pl-PL" dirty="0" smtClean="0">
                <a:solidFill>
                  <a:srgbClr val="1F497D"/>
                </a:solidFill>
              </a:rPr>
              <a:t>Zalecane jest rozważenie kampanii społecznej skierowanej zarówno do dzieci jak i rodziców informującej o potencjalnych negatywnych skutkach zdrowotnych wynikających z zaniedbania higieny jamy ustnej.</a:t>
            </a:r>
            <a:endParaRPr lang="pl-PL" kern="0" dirty="0" smtClean="0">
              <a:solidFill>
                <a:srgbClr val="1F497D"/>
              </a:solidFill>
            </a:endParaRPr>
          </a:p>
        </p:txBody>
      </p:sp>
      <p:sp>
        <p:nvSpPr>
          <p:cNvPr id="5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303745"/>
            <a:ext cx="8947195" cy="295108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WNIOSKI I REKOMENDACJE</a:t>
            </a:r>
            <a:endParaRPr lang="en-US" sz="2400" b="1" dirty="0"/>
          </a:p>
        </p:txBody>
      </p:sp>
      <p:pic>
        <p:nvPicPr>
          <p:cNvPr id="6" name="Obraz 5" descr="Zd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549" y="4065789"/>
            <a:ext cx="1943100" cy="1554480"/>
          </a:xfrm>
          <a:prstGeom prst="rect">
            <a:avLst/>
          </a:prstGeom>
        </p:spPr>
      </p:pic>
      <p:pic>
        <p:nvPicPr>
          <p:cNvPr id="7" name="Obraz 6" descr="Usmi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" y="1283721"/>
            <a:ext cx="1602555" cy="1147610"/>
          </a:xfrm>
          <a:prstGeom prst="rect">
            <a:avLst/>
          </a:prstGeom>
        </p:spPr>
      </p:pic>
      <p:sp>
        <p:nvSpPr>
          <p:cNvPr id="8" name="Strzałka w dół 7"/>
          <p:cNvSpPr/>
          <p:nvPr/>
        </p:nvSpPr>
        <p:spPr>
          <a:xfrm>
            <a:off x="5090475" y="3107865"/>
            <a:ext cx="2752626" cy="62108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2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125730" y="2626851"/>
            <a:ext cx="4572000" cy="1181863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latin typeface="+mn-lt"/>
              </a:rPr>
              <a:t>poziom próchnicy</a:t>
            </a:r>
            <a:endParaRPr lang="en-GB" sz="4400" b="1" dirty="0">
              <a:latin typeface="+mn-lt"/>
            </a:endParaRPr>
          </a:p>
        </p:txBody>
      </p:sp>
      <p:pic>
        <p:nvPicPr>
          <p:cNvPr id="9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0"/>
          <a:stretch/>
        </p:blipFill>
        <p:spPr>
          <a:xfrm>
            <a:off x="0" y="-1"/>
            <a:ext cx="7678405" cy="6865559"/>
          </a:xfrm>
        </p:spPr>
      </p:pic>
    </p:spTree>
    <p:extLst>
      <p:ext uri="{BB962C8B-B14F-4D97-AF65-F5344CB8AC3E}">
        <p14:creationId xmlns:p14="http://schemas.microsoft.com/office/powerpoint/2010/main" val="39352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+mn-lt"/>
              </a:rPr>
              <a:t>Ogółem, w województwach objętych akcją Chroń Dziecięce Uśmiechy w V edycji, niemal </a:t>
            </a:r>
            <a:r>
              <a:rPr lang="pl-PL" b="1" dirty="0" smtClean="0">
                <a:latin typeface="+mn-lt"/>
              </a:rPr>
              <a:t>3/4 dzieci ma problemy z próchnicą</a:t>
            </a:r>
            <a:r>
              <a:rPr lang="pl-PL" dirty="0" smtClean="0">
                <a:latin typeface="+mn-lt"/>
              </a:rPr>
              <a:t>. 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POZIOM PRÓCHNICY W WOJEWÓDZTWACH Z V EDYCJI</a:t>
            </a:r>
            <a:endParaRPr lang="pl-PL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7002" y="3218678"/>
            <a:ext cx="2230433" cy="51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Ogółem – 72%</a:t>
            </a:r>
            <a:endParaRPr lang="pl-PL" sz="2400" b="1" dirty="0"/>
          </a:p>
        </p:txBody>
      </p:sp>
      <p:grpSp>
        <p:nvGrpSpPr>
          <p:cNvPr id="17" name="Grupa 16"/>
          <p:cNvGrpSpPr/>
          <p:nvPr/>
        </p:nvGrpSpPr>
        <p:grpSpPr>
          <a:xfrm>
            <a:off x="3903290" y="1066732"/>
            <a:ext cx="7197504" cy="5140113"/>
            <a:chOff x="2652666" y="1095468"/>
            <a:chExt cx="7197504" cy="5441133"/>
          </a:xfrm>
        </p:grpSpPr>
        <p:sp>
          <p:nvSpPr>
            <p:cNvPr id="7" name="Prostokąt 6"/>
            <p:cNvSpPr/>
            <p:nvPr/>
          </p:nvSpPr>
          <p:spPr>
            <a:xfrm>
              <a:off x="2652666" y="1095468"/>
              <a:ext cx="7197504" cy="5441133"/>
            </a:xfrm>
            <a:prstGeom prst="rect">
              <a:avLst/>
            </a:prstGeom>
            <a:solidFill>
              <a:srgbClr val="397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3007999" y="1383161"/>
              <a:ext cx="6435911" cy="4873495"/>
              <a:chOff x="-1877191" y="1552404"/>
              <a:chExt cx="6435911" cy="4873495"/>
            </a:xfrm>
          </p:grpSpPr>
          <p:pic>
            <p:nvPicPr>
              <p:cNvPr id="4" name="Obraz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77191" y="1552404"/>
                <a:ext cx="6435911" cy="4873495"/>
              </a:xfrm>
              <a:prstGeom prst="rect">
                <a:avLst/>
              </a:prstGeom>
              <a:solidFill>
                <a:srgbClr val="3976C6"/>
              </a:solidFill>
            </p:spPr>
          </p:pic>
          <p:sp>
            <p:nvSpPr>
              <p:cNvPr id="13" name="pole tekstowe 12"/>
              <p:cNvSpPr txBox="1"/>
              <p:nvPr/>
            </p:nvSpPr>
            <p:spPr>
              <a:xfrm>
                <a:off x="2041997" y="3943272"/>
                <a:ext cx="537328" cy="35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>
                    <a:solidFill>
                      <a:schemeClr val="bg1"/>
                    </a:solidFill>
                  </a:rPr>
                  <a:t>73%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1155106" y="4075988"/>
                <a:ext cx="537328" cy="35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>
                    <a:solidFill>
                      <a:schemeClr val="bg1"/>
                    </a:solidFill>
                  </a:rPr>
                  <a:t>75%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746823" y="3614120"/>
                <a:ext cx="537328" cy="35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>
                    <a:solidFill>
                      <a:schemeClr val="bg1"/>
                    </a:solidFill>
                  </a:rPr>
                  <a:t>74%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-651156" y="3364348"/>
                <a:ext cx="537328" cy="35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>
                    <a:solidFill>
                      <a:schemeClr val="bg1"/>
                    </a:solidFill>
                  </a:rPr>
                  <a:t>72%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504535" y="3140921"/>
                <a:ext cx="537328" cy="35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>
                    <a:solidFill>
                      <a:schemeClr val="bg1"/>
                    </a:solidFill>
                  </a:rPr>
                  <a:t>66%</a:t>
                </a:r>
                <a:endParaRPr lang="pl-PL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2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numeru slajdu 3"/>
          <p:cNvSpPr txBox="1">
            <a:spLocks noGrp="1"/>
          </p:cNvSpPr>
          <p:nvPr/>
        </p:nvSpPr>
        <p:spPr bwMode="auto">
          <a:xfrm>
            <a:off x="10252350" y="6511163"/>
            <a:ext cx="335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fld id="{4FB30A6C-0252-4873-B0E1-658DF8BED23A}" type="slidenum">
              <a:rPr lang="en-US" sz="1000">
                <a:solidFill>
                  <a:srgbClr val="58595B"/>
                </a:solidFill>
              </a:rPr>
              <a:pPr algn="ctr" defTabSz="912813"/>
              <a:t>18</a:t>
            </a:fld>
            <a:endParaRPr lang="en-US" sz="1000">
              <a:solidFill>
                <a:srgbClr val="58595B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  <a:noAutofit/>
          </a:bodyPr>
          <a:lstStyle/>
          <a:p>
            <a:pPr defTabSz="912813"/>
            <a:r>
              <a:rPr lang="pl-PL" sz="2000" b="1" dirty="0">
                <a:latin typeface="+mn-lt"/>
              </a:rPr>
              <a:t>Problem próchnicy </a:t>
            </a:r>
            <a:r>
              <a:rPr lang="pl-PL" sz="2000" dirty="0">
                <a:latin typeface="+mn-lt"/>
              </a:rPr>
              <a:t>zębów częściej dotyczy dzieci z grupy wiekowej 5-9 lat </a:t>
            </a:r>
            <a:r>
              <a:rPr lang="pl-PL" sz="2000" dirty="0" smtClean="0">
                <a:latin typeface="+mn-lt"/>
              </a:rPr>
              <a:t>i </a:t>
            </a:r>
            <a:r>
              <a:rPr lang="pl-PL" sz="2000" dirty="0">
                <a:latin typeface="+mn-lt"/>
              </a:rPr>
              <a:t>dzieci mieszkających w mniejszych </a:t>
            </a:r>
            <a:r>
              <a:rPr lang="pl-PL" sz="2000" dirty="0" smtClean="0">
                <a:latin typeface="+mn-lt"/>
              </a:rPr>
              <a:t>miastach i wsiach. </a:t>
            </a:r>
            <a:r>
              <a:rPr lang="pl-PL" sz="2000" dirty="0">
                <a:latin typeface="+mn-lt"/>
              </a:rPr>
              <a:t>Średnio, </a:t>
            </a:r>
            <a:r>
              <a:rPr lang="pl-PL" sz="2000" dirty="0" smtClean="0">
                <a:latin typeface="+mn-lt"/>
              </a:rPr>
              <a:t>jedno dziecko ma prawie 3 zęby z próchnicą. </a:t>
            </a:r>
            <a:endParaRPr lang="pl-PL" sz="2000" dirty="0">
              <a:latin typeface="+mn-lt"/>
            </a:endParaRPr>
          </a:p>
        </p:txBody>
      </p:sp>
      <p:sp>
        <p:nvSpPr>
          <p:cNvPr id="51" name="Symbol zastępczy tekstu 5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800" b="1" dirty="0">
                <a:solidFill>
                  <a:srgbClr val="1F497D"/>
                </a:solidFill>
              </a:rPr>
              <a:t>POZIOM PRÓCHNICY U DZIECI</a:t>
            </a:r>
          </a:p>
        </p:txBody>
      </p:sp>
      <p:graphicFrame>
        <p:nvGraphicFramePr>
          <p:cNvPr id="35" name="Wykres 34"/>
          <p:cNvGraphicFramePr/>
          <p:nvPr>
            <p:extLst>
              <p:ext uri="{D42A27DB-BD31-4B8C-83A1-F6EECF244321}">
                <p14:modId xmlns:p14="http://schemas.microsoft.com/office/powerpoint/2010/main" val="3222308876"/>
              </p:ext>
            </p:extLst>
          </p:nvPr>
        </p:nvGraphicFramePr>
        <p:xfrm>
          <a:off x="4678430" y="3575243"/>
          <a:ext cx="2008673" cy="118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Wykres 35"/>
          <p:cNvGraphicFramePr/>
          <p:nvPr>
            <p:extLst>
              <p:ext uri="{D42A27DB-BD31-4B8C-83A1-F6EECF244321}">
                <p14:modId xmlns:p14="http://schemas.microsoft.com/office/powerpoint/2010/main" val="4183646188"/>
              </p:ext>
            </p:extLst>
          </p:nvPr>
        </p:nvGraphicFramePr>
        <p:xfrm>
          <a:off x="7312220" y="3568154"/>
          <a:ext cx="2008673" cy="118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Wykres 36"/>
          <p:cNvGraphicFramePr/>
          <p:nvPr>
            <p:extLst>
              <p:ext uri="{D42A27DB-BD31-4B8C-83A1-F6EECF244321}">
                <p14:modId xmlns:p14="http://schemas.microsoft.com/office/powerpoint/2010/main" val="2456607093"/>
              </p:ext>
            </p:extLst>
          </p:nvPr>
        </p:nvGraphicFramePr>
        <p:xfrm>
          <a:off x="4681968" y="1894672"/>
          <a:ext cx="2008673" cy="118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Wykres 37"/>
          <p:cNvGraphicFramePr/>
          <p:nvPr>
            <p:extLst>
              <p:ext uri="{D42A27DB-BD31-4B8C-83A1-F6EECF244321}">
                <p14:modId xmlns:p14="http://schemas.microsoft.com/office/powerpoint/2010/main" val="2440962084"/>
              </p:ext>
            </p:extLst>
          </p:nvPr>
        </p:nvGraphicFramePr>
        <p:xfrm>
          <a:off x="7315758" y="1887583"/>
          <a:ext cx="2008673" cy="118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Wykres 38"/>
          <p:cNvGraphicFramePr/>
          <p:nvPr>
            <p:extLst/>
          </p:nvPr>
        </p:nvGraphicFramePr>
        <p:xfrm>
          <a:off x="1772176" y="2509807"/>
          <a:ext cx="3064935" cy="179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4309730" y="1505499"/>
          <a:ext cx="483427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17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7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Dziewczynki </a:t>
                      </a:r>
                      <a:r>
                        <a:rPr lang="pl-PL" sz="1600" b="0" dirty="0"/>
                        <a:t>(A)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Chłopcy</a:t>
                      </a:r>
                      <a:r>
                        <a:rPr lang="pl-PL" sz="1600" b="0" dirty="0"/>
                        <a:t> (B)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886923"/>
              </p:ext>
            </p:extLst>
          </p:nvPr>
        </p:nvGraphicFramePr>
        <p:xfrm>
          <a:off x="4302635" y="3108082"/>
          <a:ext cx="483427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17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7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Wiek 5-9 lat </a:t>
                      </a:r>
                      <a:r>
                        <a:rPr lang="pl-PL" sz="1600" b="0" dirty="0"/>
                        <a:t>(C)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Wiek 10-13 lat </a:t>
                      </a:r>
                      <a:r>
                        <a:rPr lang="pl-PL" sz="1600" b="0" dirty="0"/>
                        <a:t>(D)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317326" y="2134002"/>
            <a:ext cx="11516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b="1" dirty="0"/>
              <a:t>Ogółem (T)</a:t>
            </a:r>
          </a:p>
        </p:txBody>
      </p:sp>
      <p:graphicFrame>
        <p:nvGraphicFramePr>
          <p:cNvPr id="47" name="Wykres 46"/>
          <p:cNvGraphicFramePr/>
          <p:nvPr>
            <p:extLst>
              <p:ext uri="{D42A27DB-BD31-4B8C-83A1-F6EECF244321}">
                <p14:modId xmlns:p14="http://schemas.microsoft.com/office/powerpoint/2010/main" val="2520564806"/>
              </p:ext>
            </p:extLst>
          </p:nvPr>
        </p:nvGraphicFramePr>
        <p:xfrm>
          <a:off x="9507749" y="2725998"/>
          <a:ext cx="1494539" cy="69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2490671364"/>
              </p:ext>
            </p:extLst>
          </p:nvPr>
        </p:nvGraphicFramePr>
        <p:xfrm>
          <a:off x="4681968" y="5234260"/>
          <a:ext cx="2008673" cy="118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9" name="Wykres 48"/>
          <p:cNvGraphicFramePr/>
          <p:nvPr>
            <p:extLst>
              <p:ext uri="{D42A27DB-BD31-4B8C-83A1-F6EECF244321}">
                <p14:modId xmlns:p14="http://schemas.microsoft.com/office/powerpoint/2010/main" val="2602500242"/>
              </p:ext>
            </p:extLst>
          </p:nvPr>
        </p:nvGraphicFramePr>
        <p:xfrm>
          <a:off x="7315758" y="5227171"/>
          <a:ext cx="2008673" cy="118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Tabe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09016"/>
              </p:ext>
            </p:extLst>
          </p:nvPr>
        </p:nvGraphicFramePr>
        <p:xfrm>
          <a:off x="4306173" y="4767099"/>
          <a:ext cx="7119114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73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3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3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Miasta</a:t>
                      </a:r>
                      <a:r>
                        <a:rPr lang="pl-PL" sz="1600" b="0" dirty="0"/>
                        <a:t>  &gt; 100 tys. (E)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Miasta &lt; </a:t>
                      </a:r>
                      <a:r>
                        <a:rPr lang="pl-PL" sz="1600" b="0" dirty="0"/>
                        <a:t>100 tys.</a:t>
                      </a:r>
                      <a:r>
                        <a:rPr lang="pl-PL" sz="1600" dirty="0"/>
                        <a:t> </a:t>
                      </a:r>
                      <a:r>
                        <a:rPr lang="pl-PL" sz="1600" b="0" dirty="0"/>
                        <a:t>(F)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Wsie </a:t>
                      </a:r>
                      <a:r>
                        <a:rPr lang="pl-PL" sz="1600" b="0" dirty="0"/>
                        <a:t>(G)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9" name="Tabela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87402"/>
              </p:ext>
            </p:extLst>
          </p:nvPr>
        </p:nvGraphicFramePr>
        <p:xfrm>
          <a:off x="1591322" y="4525249"/>
          <a:ext cx="2417135" cy="731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17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i="1" dirty="0"/>
                        <a:t>Ogółem </a:t>
                      </a:r>
                    </a:p>
                    <a:p>
                      <a:pPr algn="ctr"/>
                      <a:r>
                        <a:rPr lang="pl-PL" sz="1400" i="1" dirty="0"/>
                        <a:t>średnia ilość zębów z próchnicą: </a:t>
                      </a:r>
                      <a:r>
                        <a:rPr lang="pl-PL" sz="1400" i="1" dirty="0" smtClean="0"/>
                        <a:t>2,9</a:t>
                      </a:r>
                      <a:endParaRPr lang="pl-PL" sz="1400" b="0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Prostokąt 12"/>
          <p:cNvSpPr/>
          <p:nvPr/>
        </p:nvSpPr>
        <p:spPr>
          <a:xfrm>
            <a:off x="419806" y="1563433"/>
            <a:ext cx="1283727" cy="5575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b="1" dirty="0"/>
              <a:t>V EDYCJA</a:t>
            </a:r>
          </a:p>
          <a:p>
            <a:pPr algn="ctr"/>
            <a:r>
              <a:rPr lang="pl-PL" b="1" dirty="0"/>
              <a:t>OGÓŁEM</a:t>
            </a:r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745416532"/>
              </p:ext>
            </p:extLst>
          </p:nvPr>
        </p:nvGraphicFramePr>
        <p:xfrm>
          <a:off x="9532637" y="5209888"/>
          <a:ext cx="2008673" cy="118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3" name="Text Box 109"/>
          <p:cNvSpPr txBox="1">
            <a:spLocks noChangeArrowheads="1"/>
          </p:cNvSpPr>
          <p:nvPr/>
        </p:nvSpPr>
        <p:spPr bwMode="auto">
          <a:xfrm>
            <a:off x="5895248" y="6686911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 A B C D E F G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>
                <a:solidFill>
                  <a:srgbClr val="7F7F7F"/>
                </a:solidFill>
              </a:rPr>
              <a:t>istotnie wyższy wynik przy 95% poziomie ufności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748468" y="6595303"/>
            <a:ext cx="4626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N=</a:t>
            </a:r>
            <a:r>
              <a:rPr lang="pl-PL" sz="1000" dirty="0">
                <a:solidFill>
                  <a:srgbClr val="7F7F7F"/>
                </a:solidFill>
              </a:rPr>
              <a:t> 11585</a:t>
            </a:r>
            <a:r>
              <a:rPr lang="pl-PL" sz="1000" dirty="0" smtClean="0">
                <a:solidFill>
                  <a:srgbClr val="7F7F7F"/>
                </a:solidFill>
              </a:rPr>
              <a:t>//5631/5946/6933/4645/4569/6283/733</a:t>
            </a:r>
            <a:endParaRPr lang="en-US" sz="1000" dirty="0">
              <a:solidFill>
                <a:srgbClr val="7F7F7F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257753" y="5327859"/>
            <a:ext cx="855054" cy="289855"/>
            <a:chOff x="2257753" y="5327859"/>
            <a:chExt cx="855054" cy="289855"/>
          </a:xfrm>
        </p:grpSpPr>
        <p:pic>
          <p:nvPicPr>
            <p:cNvPr id="34" name="Obraz 33" descr="zab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2257753" y="5327859"/>
              <a:ext cx="229142" cy="289855"/>
            </a:xfrm>
            <a:prstGeom prst="rect">
              <a:avLst/>
            </a:prstGeom>
          </p:spPr>
        </p:pic>
        <p:pic>
          <p:nvPicPr>
            <p:cNvPr id="41" name="Obraz 40" descr="zab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2527502" y="5327859"/>
              <a:ext cx="229142" cy="289855"/>
            </a:xfrm>
            <a:prstGeom prst="rect">
              <a:avLst/>
            </a:prstGeom>
          </p:spPr>
        </p:pic>
        <p:pic>
          <p:nvPicPr>
            <p:cNvPr id="44" name="Obraz 43" descr="zab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2807246" y="5327859"/>
              <a:ext cx="229142" cy="289855"/>
            </a:xfrm>
            <a:prstGeom prst="rect">
              <a:avLst/>
            </a:prstGeom>
          </p:spPr>
        </p:pic>
        <p:sp>
          <p:nvSpPr>
            <p:cNvPr id="50" name="Prostokąt 49"/>
            <p:cNvSpPr/>
            <p:nvPr/>
          </p:nvSpPr>
          <p:spPr>
            <a:xfrm>
              <a:off x="2959968" y="5363437"/>
              <a:ext cx="152839" cy="251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5" name="Prostokąt 54">
            <a:extLst>
              <a:ext uri="{FF2B5EF4-FFF2-40B4-BE49-F238E27FC236}">
                <a16:creationId xmlns:a16="http://schemas.microsoft.com/office/drawing/2014/main" xmlns="" id="{AE13374F-6B36-4EF5-A094-53783FABA1AB}"/>
              </a:ext>
            </a:extLst>
          </p:cNvPr>
          <p:cNvSpPr/>
          <p:nvPr/>
        </p:nvSpPr>
        <p:spPr>
          <a:xfrm>
            <a:off x="8433539" y="6034775"/>
            <a:ext cx="160320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xmlns="" id="{58D555A6-AF20-4430-9B7B-FD36C5DE1BC3}"/>
              </a:ext>
            </a:extLst>
          </p:cNvPr>
          <p:cNvSpPr/>
          <p:nvPr/>
        </p:nvSpPr>
        <p:spPr>
          <a:xfrm>
            <a:off x="4650708" y="5479516"/>
            <a:ext cx="285204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TFG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xmlns="" id="{9E15FBBA-0C72-4851-A228-D029ED166C4E}"/>
              </a:ext>
            </a:extLst>
          </p:cNvPr>
          <p:cNvSpPr/>
          <p:nvPr/>
        </p:nvSpPr>
        <p:spPr>
          <a:xfrm>
            <a:off x="10696963" y="6055145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xmlns="" id="{58D555A6-AF20-4430-9B7B-FD36C5DE1BC3}"/>
              </a:ext>
            </a:extLst>
          </p:cNvPr>
          <p:cNvSpPr/>
          <p:nvPr/>
        </p:nvSpPr>
        <p:spPr>
          <a:xfrm>
            <a:off x="4787524" y="2135056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xmlns="" id="{58D555A6-AF20-4430-9B7B-FD36C5DE1BC3}"/>
              </a:ext>
            </a:extLst>
          </p:cNvPr>
          <p:cNvSpPr/>
          <p:nvPr/>
        </p:nvSpPr>
        <p:spPr>
          <a:xfrm>
            <a:off x="8415387" y="2618110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xmlns="" id="{58D555A6-AF20-4430-9B7B-FD36C5DE1BC3}"/>
              </a:ext>
            </a:extLst>
          </p:cNvPr>
          <p:cNvSpPr/>
          <p:nvPr/>
        </p:nvSpPr>
        <p:spPr>
          <a:xfrm>
            <a:off x="2494773" y="2886233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xmlns="" id="{58D555A6-AF20-4430-9B7B-FD36C5DE1BC3}"/>
              </a:ext>
            </a:extLst>
          </p:cNvPr>
          <p:cNvSpPr/>
          <p:nvPr/>
        </p:nvSpPr>
        <p:spPr>
          <a:xfrm>
            <a:off x="5750224" y="4334886"/>
            <a:ext cx="194797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TD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xmlns="" id="{58D555A6-AF20-4430-9B7B-FD36C5DE1BC3}"/>
              </a:ext>
            </a:extLst>
          </p:cNvPr>
          <p:cNvSpPr/>
          <p:nvPr/>
        </p:nvSpPr>
        <p:spPr>
          <a:xfrm>
            <a:off x="7340172" y="3861532"/>
            <a:ext cx="194797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TC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xmlns="" id="{58D555A6-AF20-4430-9B7B-FD36C5DE1BC3}"/>
              </a:ext>
            </a:extLst>
          </p:cNvPr>
          <p:cNvSpPr/>
          <p:nvPr/>
        </p:nvSpPr>
        <p:spPr>
          <a:xfrm>
            <a:off x="3380901" y="3668886"/>
            <a:ext cx="214277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6026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>
          <a:xfrm>
            <a:off x="5655325" y="1280612"/>
            <a:ext cx="4736097" cy="2461611"/>
          </a:xfrm>
          <a:prstGeom prst="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6" name="Symbol zastępczy numeru slajdu 3"/>
          <p:cNvSpPr txBox="1">
            <a:spLocks noGrp="1"/>
          </p:cNvSpPr>
          <p:nvPr/>
        </p:nvSpPr>
        <p:spPr bwMode="auto">
          <a:xfrm>
            <a:off x="10252350" y="6511163"/>
            <a:ext cx="335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fld id="{4FB30A6C-0252-4873-B0E1-658DF8BED23A}" type="slidenum">
              <a:rPr lang="en-US" sz="1000">
                <a:solidFill>
                  <a:srgbClr val="58595B"/>
                </a:solidFill>
              </a:rPr>
              <a:pPr algn="ctr" defTabSz="912813"/>
              <a:t>19</a:t>
            </a:fld>
            <a:endParaRPr lang="en-US" sz="1000">
              <a:solidFill>
                <a:srgbClr val="58595B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 bwMode="auto">
          <a:xfrm>
            <a:off x="312005" y="485775"/>
            <a:ext cx="11539460" cy="541747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  <a:noAutofit/>
          </a:bodyPr>
          <a:lstStyle/>
          <a:p>
            <a:pPr defTabSz="912813"/>
            <a:r>
              <a:rPr lang="pl-PL" b="1" dirty="0">
                <a:latin typeface="+mn-lt"/>
              </a:rPr>
              <a:t>Częstsze mycie zębów </a:t>
            </a:r>
            <a:r>
              <a:rPr lang="pl-PL" dirty="0" smtClean="0">
                <a:latin typeface="+mn-lt"/>
              </a:rPr>
              <a:t>ma </a:t>
            </a:r>
            <a:r>
              <a:rPr lang="pl-PL" dirty="0">
                <a:latin typeface="+mn-lt"/>
              </a:rPr>
              <a:t>pozytywny wpływ na zmniejszenie problemu próchnicy zębów u </a:t>
            </a:r>
            <a:r>
              <a:rPr lang="pl-PL" dirty="0" smtClean="0">
                <a:latin typeface="+mn-lt"/>
              </a:rPr>
              <a:t>dzieci, natomiast nie widać różnicy w poziomie próchnicy ze względu na częstotliwość wizyt u dentysty.</a:t>
            </a:r>
            <a:endParaRPr lang="pl-PL" strike="sngStrike" dirty="0">
              <a:latin typeface="+mn-lt"/>
            </a:endParaRPr>
          </a:p>
        </p:txBody>
      </p:sp>
      <p:graphicFrame>
        <p:nvGraphicFramePr>
          <p:cNvPr id="21" name="Wykres 20"/>
          <p:cNvGraphicFramePr/>
          <p:nvPr>
            <p:extLst/>
          </p:nvPr>
        </p:nvGraphicFramePr>
        <p:xfrm>
          <a:off x="3743176" y="1461531"/>
          <a:ext cx="6683942" cy="117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49619"/>
              </p:ext>
            </p:extLst>
          </p:nvPr>
        </p:nvGraphicFramePr>
        <p:xfrm>
          <a:off x="3924301" y="2695575"/>
          <a:ext cx="6460026" cy="762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03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27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2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1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Ogółem (T)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W ogóle nie myje zębów (A)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Myje zęby raz dziennie (B)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Myje zęby </a:t>
                      </a:r>
                      <a:r>
                        <a:rPr lang="pl-PL" sz="1400" b="1" dirty="0" smtClean="0"/>
                        <a:t>2 </a:t>
                      </a:r>
                      <a:r>
                        <a:rPr lang="pl-PL" sz="1400" b="1" dirty="0"/>
                        <a:t>razy dziennie (C)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089">
                <a:tc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>N=11585</a:t>
                      </a:r>
                      <a:endParaRPr lang="pl-PL" sz="1000" b="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>N=127</a:t>
                      </a:r>
                      <a:endParaRPr lang="pl-PL" sz="1000" b="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>N=2546</a:t>
                      </a:r>
                      <a:endParaRPr lang="pl-PL" sz="1000" b="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>N=7920</a:t>
                      </a:r>
                      <a:endParaRPr lang="pl-PL" sz="1000" b="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2450218"/>
                  </a:ext>
                </a:extLst>
              </a:tr>
            </a:tbl>
          </a:graphicData>
        </a:graphic>
      </p:graphicFrame>
      <p:sp>
        <p:nvSpPr>
          <p:cNvPr id="42" name="Prostokąt 41"/>
          <p:cNvSpPr/>
          <p:nvPr/>
        </p:nvSpPr>
        <p:spPr>
          <a:xfrm>
            <a:off x="1777004" y="1573606"/>
            <a:ext cx="1554531" cy="13031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/>
          <a:p>
            <a:pPr algn="ctr" fontAlgn="b"/>
            <a:r>
              <a:rPr lang="pl-PL" sz="1400" b="1" dirty="0">
                <a:solidFill>
                  <a:schemeClr val="bg1"/>
                </a:solidFill>
              </a:rPr>
              <a:t>POZIOM PRÓCHNICY A CZĘSTOTLIWOŚĆ MYCIA ZĘBÓW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5655324" y="3881161"/>
            <a:ext cx="4729003" cy="2491064"/>
          </a:xfrm>
          <a:prstGeom prst="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graphicFrame>
        <p:nvGraphicFramePr>
          <p:cNvPr id="44" name="Wykres 43"/>
          <p:cNvGraphicFramePr/>
          <p:nvPr>
            <p:extLst/>
          </p:nvPr>
        </p:nvGraphicFramePr>
        <p:xfrm>
          <a:off x="3736081" y="4062080"/>
          <a:ext cx="6683942" cy="117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Prostokąt 46"/>
          <p:cNvSpPr/>
          <p:nvPr/>
        </p:nvSpPr>
        <p:spPr>
          <a:xfrm>
            <a:off x="1769909" y="4174155"/>
            <a:ext cx="1554531" cy="13031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/>
          <a:p>
            <a:pPr algn="ctr" fontAlgn="b"/>
            <a:r>
              <a:rPr lang="pl-PL" sz="1400" b="1" dirty="0">
                <a:solidFill>
                  <a:schemeClr val="bg1"/>
                </a:solidFill>
              </a:rPr>
              <a:t>POZIOM PRÓCHNICY A CZĘSTOTLIWOŚĆ WIZYT DENTYSTYCZNYCH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798742" y="6130930"/>
            <a:ext cx="22449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dirty="0"/>
              <a:t>Częstotliwość wizyt dentystycznych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7054757" y="3512495"/>
            <a:ext cx="17207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dirty="0"/>
              <a:t>Częstotliwość mycia zębów</a:t>
            </a:r>
          </a:p>
        </p:txBody>
      </p:sp>
      <p:sp>
        <p:nvSpPr>
          <p:cNvPr id="32" name="Symbol zastępczy tekstu 50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rmAutofit fontScale="92500" lnSpcReduction="20000"/>
          </a:bodyPr>
          <a:lstStyle/>
          <a:p>
            <a:r>
              <a:rPr lang="pl-PL" sz="1800" b="1" dirty="0">
                <a:solidFill>
                  <a:srgbClr val="1F497D"/>
                </a:solidFill>
              </a:rPr>
              <a:t>POZIOM PRÓCHNICY U DZIECI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419806" y="1563433"/>
            <a:ext cx="1283727" cy="5575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b="1" dirty="0"/>
              <a:t>V EDYCJA</a:t>
            </a:r>
          </a:p>
          <a:p>
            <a:pPr algn="ctr"/>
            <a:r>
              <a:rPr lang="pl-PL" b="1" dirty="0"/>
              <a:t>OGÓŁEM</a:t>
            </a:r>
          </a:p>
        </p:txBody>
      </p:sp>
      <p:sp>
        <p:nvSpPr>
          <p:cNvPr id="36" name="Text Box 109"/>
          <p:cNvSpPr txBox="1">
            <a:spLocks noChangeArrowheads="1"/>
          </p:cNvSpPr>
          <p:nvPr/>
        </p:nvSpPr>
        <p:spPr bwMode="auto">
          <a:xfrm>
            <a:off x="5895248" y="6686911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 A B C 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>
                <a:solidFill>
                  <a:srgbClr val="7F7F7F"/>
                </a:solidFill>
              </a:rPr>
              <a:t>istotnie wyższy wynik przy 95% poziomie ufności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748468" y="6595303"/>
            <a:ext cx="4626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</a:t>
            </a:r>
            <a:r>
              <a:rPr lang="pl-PL" sz="1000" dirty="0" smtClean="0">
                <a:solidFill>
                  <a:srgbClr val="7F7F7F"/>
                </a:solidFill>
              </a:rPr>
              <a:t>%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xmlns="" id="{357EA04C-9B09-4FE2-9461-C8DE45868A24}"/>
              </a:ext>
            </a:extLst>
          </p:cNvPr>
          <p:cNvSpPr/>
          <p:nvPr/>
        </p:nvSpPr>
        <p:spPr>
          <a:xfrm>
            <a:off x="6377555" y="1501941"/>
            <a:ext cx="283574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TBC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2D9F7E44-BCDC-4A68-A8C1-20B4F1011448}"/>
              </a:ext>
            </a:extLst>
          </p:cNvPr>
          <p:cNvSpPr/>
          <p:nvPr/>
        </p:nvSpPr>
        <p:spPr>
          <a:xfrm>
            <a:off x="8070625" y="1498855"/>
            <a:ext cx="186903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TC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xmlns="" id="{B7FFBD56-3C03-4A17-80BD-03265E8FE0F4}"/>
              </a:ext>
            </a:extLst>
          </p:cNvPr>
          <p:cNvSpPr/>
          <p:nvPr/>
        </p:nvSpPr>
        <p:spPr>
          <a:xfrm>
            <a:off x="4721549" y="1501941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450833"/>
              </p:ext>
            </p:extLst>
          </p:nvPr>
        </p:nvGraphicFramePr>
        <p:xfrm>
          <a:off x="3924301" y="5306390"/>
          <a:ext cx="6460026" cy="792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03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27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2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1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Ogółem</a:t>
                      </a:r>
                      <a:r>
                        <a:rPr lang="pl-PL" sz="1600" b="0" dirty="0"/>
                        <a:t> (T)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Wcale </a:t>
                      </a:r>
                      <a:r>
                        <a:rPr lang="pl-PL" sz="1500" b="0" dirty="0"/>
                        <a:t>(A)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1-2 razy w roku </a:t>
                      </a:r>
                      <a:r>
                        <a:rPr lang="pl-PL" sz="1500" b="0" dirty="0"/>
                        <a:t>(B)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3-5 razy w roku</a:t>
                      </a:r>
                      <a:r>
                        <a:rPr lang="pl-PL" sz="1500" b="0" dirty="0"/>
                        <a:t> (C)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089">
                <a:tc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>N=11585</a:t>
                      </a:r>
                      <a:endParaRPr lang="pl-PL" sz="1000" b="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>N=1077</a:t>
                      </a:r>
                      <a:endParaRPr lang="pl-PL" sz="1000" b="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>N=7592</a:t>
                      </a:r>
                      <a:endParaRPr lang="pl-PL" sz="1000" b="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dirty="0" smtClean="0"/>
                        <a:t>N=2364</a:t>
                      </a:r>
                      <a:endParaRPr lang="pl-PL" sz="1000" b="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2450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1138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"/>
          <p:cNvGrpSpPr/>
          <p:nvPr/>
        </p:nvGrpSpPr>
        <p:grpSpPr>
          <a:xfrm>
            <a:off x="512232" y="2624295"/>
            <a:ext cx="5204283" cy="816000"/>
            <a:chOff x="318201" y="1251805"/>
            <a:chExt cx="3903212" cy="612000"/>
          </a:xfrm>
        </p:grpSpPr>
        <p:sp>
          <p:nvSpPr>
            <p:cNvPr id="62" name="Oval 7"/>
            <p:cNvSpPr/>
            <p:nvPr/>
          </p:nvSpPr>
          <p:spPr>
            <a:xfrm>
              <a:off x="318201" y="1251805"/>
              <a:ext cx="612000" cy="61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/>
              <a:r>
                <a:rPr lang="pl-PL" sz="2667" b="1" dirty="0" smtClean="0">
                  <a:solidFill>
                    <a:prstClr val="white"/>
                  </a:solidFill>
                </a:rPr>
                <a:t>11</a:t>
              </a:r>
              <a:endParaRPr lang="en-GB" sz="2667" b="1" dirty="0">
                <a:solidFill>
                  <a:prstClr val="white"/>
                </a:solidFill>
              </a:endParaRPr>
            </a:p>
          </p:txBody>
        </p:sp>
        <p:grpSp>
          <p:nvGrpSpPr>
            <p:cNvPr id="63" name="Group 8"/>
            <p:cNvGrpSpPr/>
            <p:nvPr/>
          </p:nvGrpSpPr>
          <p:grpSpPr>
            <a:xfrm>
              <a:off x="1161413" y="1304068"/>
              <a:ext cx="3060000" cy="493554"/>
              <a:chOff x="1161413" y="1276518"/>
              <a:chExt cx="3060000" cy="493554"/>
            </a:xfrm>
          </p:grpSpPr>
          <p:sp>
            <p:nvSpPr>
              <p:cNvPr id="64" name="TextBox 9"/>
              <p:cNvSpPr txBox="1"/>
              <p:nvPr/>
            </p:nvSpPr>
            <p:spPr>
              <a:xfrm>
                <a:off x="1161414" y="1418435"/>
                <a:ext cx="2912952" cy="2154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1219170"/>
                <a:r>
                  <a:rPr lang="pl-PL" sz="1867" b="1" dirty="0" smtClean="0">
                    <a:solidFill>
                      <a:schemeClr val="tx2"/>
                    </a:solidFill>
                  </a:rPr>
                  <a:t>PODSUMOWANIE WYNIKÓW</a:t>
                </a:r>
                <a:endParaRPr lang="en-GB" sz="1867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5" name="Straight Connector 10"/>
              <p:cNvCxnSpPr/>
              <p:nvPr/>
            </p:nvCxnSpPr>
            <p:spPr>
              <a:xfrm>
                <a:off x="1161413" y="1276518"/>
                <a:ext cx="3060000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11"/>
              <p:cNvCxnSpPr/>
              <p:nvPr/>
            </p:nvCxnSpPr>
            <p:spPr>
              <a:xfrm>
                <a:off x="1161413" y="1770072"/>
                <a:ext cx="3060000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8929" y="20751"/>
            <a:ext cx="8967721" cy="590215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grpSp>
        <p:nvGrpSpPr>
          <p:cNvPr id="58" name="Group 6"/>
          <p:cNvGrpSpPr/>
          <p:nvPr/>
        </p:nvGrpSpPr>
        <p:grpSpPr>
          <a:xfrm>
            <a:off x="512232" y="3827694"/>
            <a:ext cx="5204283" cy="816000"/>
            <a:chOff x="318201" y="1251805"/>
            <a:chExt cx="3903212" cy="612000"/>
          </a:xfrm>
        </p:grpSpPr>
        <p:sp>
          <p:nvSpPr>
            <p:cNvPr id="59" name="Oval 7"/>
            <p:cNvSpPr/>
            <p:nvPr/>
          </p:nvSpPr>
          <p:spPr>
            <a:xfrm>
              <a:off x="318201" y="1251805"/>
              <a:ext cx="612000" cy="61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/>
              <a:r>
                <a:rPr lang="pl-PL" sz="2667" b="1" dirty="0" smtClean="0">
                  <a:solidFill>
                    <a:prstClr val="white"/>
                  </a:solidFill>
                </a:rPr>
                <a:t>16</a:t>
              </a:r>
              <a:endParaRPr lang="en-GB" sz="2667" b="1" dirty="0">
                <a:solidFill>
                  <a:prstClr val="white"/>
                </a:solidFill>
              </a:endParaRPr>
            </a:p>
          </p:txBody>
        </p:sp>
        <p:grpSp>
          <p:nvGrpSpPr>
            <p:cNvPr id="60" name="Group 8"/>
            <p:cNvGrpSpPr/>
            <p:nvPr/>
          </p:nvGrpSpPr>
          <p:grpSpPr>
            <a:xfrm>
              <a:off x="1161413" y="1304068"/>
              <a:ext cx="3060000" cy="493554"/>
              <a:chOff x="1161413" y="1276518"/>
              <a:chExt cx="3060000" cy="493554"/>
            </a:xfrm>
          </p:grpSpPr>
          <p:sp>
            <p:nvSpPr>
              <p:cNvPr id="68" name="TextBox 9"/>
              <p:cNvSpPr txBox="1"/>
              <p:nvPr/>
            </p:nvSpPr>
            <p:spPr>
              <a:xfrm>
                <a:off x="1161414" y="1430000"/>
                <a:ext cx="2912952" cy="192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1219170">
                  <a:lnSpc>
                    <a:spcPts val="2000"/>
                  </a:lnSpc>
                </a:pPr>
                <a:r>
                  <a:rPr lang="pl-PL" sz="1867" b="1" dirty="0" smtClean="0">
                    <a:solidFill>
                      <a:schemeClr val="tx2"/>
                    </a:solidFill>
                  </a:rPr>
                  <a:t>POZIOM PRÓCHNICY</a:t>
                </a:r>
                <a:endParaRPr lang="en-GB" sz="1867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9" name="Straight Connector 10"/>
              <p:cNvCxnSpPr/>
              <p:nvPr/>
            </p:nvCxnSpPr>
            <p:spPr>
              <a:xfrm>
                <a:off x="1161413" y="1276518"/>
                <a:ext cx="3060000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11"/>
              <p:cNvCxnSpPr/>
              <p:nvPr/>
            </p:nvCxnSpPr>
            <p:spPr>
              <a:xfrm>
                <a:off x="1161413" y="1770072"/>
                <a:ext cx="3060000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6"/>
          <p:cNvGrpSpPr/>
          <p:nvPr/>
        </p:nvGrpSpPr>
        <p:grpSpPr>
          <a:xfrm>
            <a:off x="512232" y="5031093"/>
            <a:ext cx="5204283" cy="816000"/>
            <a:chOff x="318201" y="1251805"/>
            <a:chExt cx="3903212" cy="612000"/>
          </a:xfrm>
        </p:grpSpPr>
        <p:sp>
          <p:nvSpPr>
            <p:cNvPr id="72" name="Oval 7"/>
            <p:cNvSpPr/>
            <p:nvPr/>
          </p:nvSpPr>
          <p:spPr>
            <a:xfrm>
              <a:off x="318201" y="1251805"/>
              <a:ext cx="612000" cy="61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/>
              <a:r>
                <a:rPr lang="pl-PL" sz="2667" b="1" dirty="0" smtClean="0">
                  <a:solidFill>
                    <a:prstClr val="white"/>
                  </a:solidFill>
                </a:rPr>
                <a:t>25</a:t>
              </a:r>
              <a:endParaRPr lang="en-GB" sz="2667" b="1" dirty="0">
                <a:solidFill>
                  <a:prstClr val="white"/>
                </a:solidFill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1161413" y="1304068"/>
              <a:ext cx="3060000" cy="493554"/>
              <a:chOff x="1161413" y="1276518"/>
              <a:chExt cx="3060000" cy="493554"/>
            </a:xfrm>
          </p:grpSpPr>
          <p:sp>
            <p:nvSpPr>
              <p:cNvPr id="74" name="TextBox 9"/>
              <p:cNvSpPr txBox="1"/>
              <p:nvPr/>
            </p:nvSpPr>
            <p:spPr>
              <a:xfrm>
                <a:off x="1161414" y="1418434"/>
                <a:ext cx="2912952" cy="2154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1219170"/>
                <a:r>
                  <a:rPr lang="pl-PL" sz="1867" b="1" dirty="0" smtClean="0">
                    <a:solidFill>
                      <a:schemeClr val="tx2"/>
                    </a:solidFill>
                  </a:rPr>
                  <a:t>SZCZEGÓŁOWE WYNIKI</a:t>
                </a:r>
                <a:endParaRPr lang="en-GB" sz="1867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75" name="Straight Connector 10"/>
              <p:cNvCxnSpPr/>
              <p:nvPr/>
            </p:nvCxnSpPr>
            <p:spPr>
              <a:xfrm>
                <a:off x="1161413" y="1276518"/>
                <a:ext cx="3060000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11"/>
              <p:cNvCxnSpPr/>
              <p:nvPr/>
            </p:nvCxnSpPr>
            <p:spPr>
              <a:xfrm>
                <a:off x="1161413" y="1770072"/>
                <a:ext cx="3060000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6"/>
          <p:cNvGrpSpPr/>
          <p:nvPr/>
        </p:nvGrpSpPr>
        <p:grpSpPr>
          <a:xfrm>
            <a:off x="512232" y="1420896"/>
            <a:ext cx="5204283" cy="816000"/>
            <a:chOff x="318201" y="1251805"/>
            <a:chExt cx="3903212" cy="612000"/>
          </a:xfrm>
        </p:grpSpPr>
        <p:sp>
          <p:nvSpPr>
            <p:cNvPr id="22" name="Oval 7"/>
            <p:cNvSpPr/>
            <p:nvPr/>
          </p:nvSpPr>
          <p:spPr>
            <a:xfrm>
              <a:off x="318201" y="1251805"/>
              <a:ext cx="612000" cy="61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/>
              <a:r>
                <a:rPr lang="pl-PL" sz="2667" b="1" dirty="0">
                  <a:solidFill>
                    <a:prstClr val="white"/>
                  </a:solidFill>
                </a:rPr>
                <a:t>3</a:t>
              </a:r>
              <a:endParaRPr lang="en-GB" sz="2667" b="1" dirty="0">
                <a:solidFill>
                  <a:prstClr val="white"/>
                </a:solidFill>
              </a:endParaRPr>
            </a:p>
          </p:txBody>
        </p:sp>
        <p:grpSp>
          <p:nvGrpSpPr>
            <p:cNvPr id="23" name="Group 8"/>
            <p:cNvGrpSpPr/>
            <p:nvPr/>
          </p:nvGrpSpPr>
          <p:grpSpPr>
            <a:xfrm>
              <a:off x="1161413" y="1304068"/>
              <a:ext cx="3060000" cy="493554"/>
              <a:chOff x="1161413" y="1276518"/>
              <a:chExt cx="3060000" cy="493554"/>
            </a:xfrm>
          </p:grpSpPr>
          <p:sp>
            <p:nvSpPr>
              <p:cNvPr id="24" name="TextBox 9"/>
              <p:cNvSpPr txBox="1"/>
              <p:nvPr/>
            </p:nvSpPr>
            <p:spPr>
              <a:xfrm>
                <a:off x="1161414" y="1418435"/>
                <a:ext cx="2912952" cy="2154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1219170"/>
                <a:r>
                  <a:rPr lang="pl-PL" sz="1867" b="1" dirty="0" smtClean="0">
                    <a:solidFill>
                      <a:schemeClr val="tx2"/>
                    </a:solidFill>
                  </a:rPr>
                  <a:t>INFORMACJE O BADANIU</a:t>
                </a:r>
                <a:endParaRPr lang="en-GB" sz="1867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5" name="Straight Connector 10"/>
              <p:cNvCxnSpPr/>
              <p:nvPr/>
            </p:nvCxnSpPr>
            <p:spPr>
              <a:xfrm>
                <a:off x="1161413" y="1276518"/>
                <a:ext cx="3060000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1"/>
              <p:cNvCxnSpPr/>
              <p:nvPr/>
            </p:nvCxnSpPr>
            <p:spPr>
              <a:xfrm>
                <a:off x="1161413" y="1770072"/>
                <a:ext cx="3060000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6"/>
          <p:cNvGrpSpPr/>
          <p:nvPr/>
        </p:nvGrpSpPr>
        <p:grpSpPr>
          <a:xfrm>
            <a:off x="6227232" y="1420896"/>
            <a:ext cx="5204283" cy="816000"/>
            <a:chOff x="318201" y="1251805"/>
            <a:chExt cx="3903212" cy="612000"/>
          </a:xfrm>
        </p:grpSpPr>
        <p:sp>
          <p:nvSpPr>
            <p:cNvPr id="29" name="Oval 7"/>
            <p:cNvSpPr/>
            <p:nvPr/>
          </p:nvSpPr>
          <p:spPr>
            <a:xfrm>
              <a:off x="318201" y="1251805"/>
              <a:ext cx="612000" cy="61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/>
              <a:r>
                <a:rPr lang="pl-PL" sz="2667" b="1" dirty="0" smtClean="0">
                  <a:solidFill>
                    <a:prstClr val="white"/>
                  </a:solidFill>
                </a:rPr>
                <a:t>39</a:t>
              </a:r>
              <a:endParaRPr lang="en-GB" sz="2667" b="1" dirty="0">
                <a:solidFill>
                  <a:prstClr val="white"/>
                </a:solidFill>
              </a:endParaRPr>
            </a:p>
          </p:txBody>
        </p:sp>
        <p:grpSp>
          <p:nvGrpSpPr>
            <p:cNvPr id="30" name="Group 8"/>
            <p:cNvGrpSpPr/>
            <p:nvPr/>
          </p:nvGrpSpPr>
          <p:grpSpPr>
            <a:xfrm>
              <a:off x="1161413" y="1304068"/>
              <a:ext cx="3060000" cy="493554"/>
              <a:chOff x="1161413" y="1276518"/>
              <a:chExt cx="3060000" cy="493554"/>
            </a:xfrm>
          </p:grpSpPr>
          <p:sp>
            <p:nvSpPr>
              <p:cNvPr id="31" name="TextBox 9"/>
              <p:cNvSpPr txBox="1"/>
              <p:nvPr/>
            </p:nvSpPr>
            <p:spPr>
              <a:xfrm>
                <a:off x="1161414" y="1418435"/>
                <a:ext cx="2912952" cy="2154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1219170"/>
                <a:r>
                  <a:rPr lang="pl-PL" sz="1867" b="1" dirty="0" smtClean="0">
                    <a:solidFill>
                      <a:schemeClr val="tx2"/>
                    </a:solidFill>
                  </a:rPr>
                  <a:t>APPENDIX</a:t>
                </a:r>
                <a:endParaRPr lang="en-GB" sz="1867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32" name="Straight Connector 10"/>
              <p:cNvCxnSpPr/>
              <p:nvPr/>
            </p:nvCxnSpPr>
            <p:spPr>
              <a:xfrm>
                <a:off x="1161413" y="1276518"/>
                <a:ext cx="3060000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1"/>
              <p:cNvCxnSpPr/>
              <p:nvPr/>
            </p:nvCxnSpPr>
            <p:spPr>
              <a:xfrm>
                <a:off x="1161413" y="1770072"/>
                <a:ext cx="3060000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793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>
          <a:xfrm>
            <a:off x="5341088" y="1280612"/>
            <a:ext cx="5050334" cy="2263866"/>
          </a:xfrm>
          <a:prstGeom prst="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6" name="Symbol zastępczy numeru slajdu 3"/>
          <p:cNvSpPr txBox="1">
            <a:spLocks noGrp="1"/>
          </p:cNvSpPr>
          <p:nvPr/>
        </p:nvSpPr>
        <p:spPr bwMode="auto">
          <a:xfrm>
            <a:off x="10252350" y="6511163"/>
            <a:ext cx="335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fld id="{4FB30A6C-0252-4873-B0E1-658DF8BED23A}" type="slidenum">
              <a:rPr lang="en-US" sz="1000">
                <a:solidFill>
                  <a:srgbClr val="58595B"/>
                </a:solidFill>
              </a:rPr>
              <a:pPr algn="ctr" defTabSz="912813"/>
              <a:t>20</a:t>
            </a:fld>
            <a:endParaRPr lang="en-US" sz="1000">
              <a:solidFill>
                <a:srgbClr val="58595B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  <a:noAutofit/>
          </a:bodyPr>
          <a:lstStyle/>
          <a:p>
            <a:pPr defTabSz="912813"/>
            <a:r>
              <a:rPr lang="pl-PL" dirty="0" smtClean="0">
                <a:latin typeface="+mn-lt"/>
              </a:rPr>
              <a:t>Nie ma istotnych różnic w poziomie próchnicy u dzieci względem czasu mycia zębów, natomiast dzieci, które </a:t>
            </a:r>
            <a:r>
              <a:rPr lang="pl-PL" b="1" dirty="0" smtClean="0">
                <a:latin typeface="+mn-lt"/>
              </a:rPr>
              <a:t>używają nici dentystycznych </a:t>
            </a:r>
            <a:r>
              <a:rPr lang="pl-PL" dirty="0" smtClean="0">
                <a:latin typeface="+mn-lt"/>
              </a:rPr>
              <a:t>mają istotnie </a:t>
            </a:r>
            <a:r>
              <a:rPr lang="pl-PL" b="1" dirty="0" smtClean="0">
                <a:latin typeface="+mn-lt"/>
              </a:rPr>
              <a:t>niższy</a:t>
            </a:r>
            <a:r>
              <a:rPr lang="pl-PL" dirty="0" smtClean="0">
                <a:latin typeface="+mn-lt"/>
              </a:rPr>
              <a:t> poziom próchnicy niż pozostałe.</a:t>
            </a:r>
            <a:endParaRPr lang="pl-PL" dirty="0">
              <a:latin typeface="+mn-lt"/>
            </a:endParaRPr>
          </a:p>
        </p:txBody>
      </p:sp>
      <p:sp>
        <p:nvSpPr>
          <p:cNvPr id="32" name="Symbol zastępczy tekstu 3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000" b="1" dirty="0">
                <a:solidFill>
                  <a:srgbClr val="1F497D"/>
                </a:solidFill>
              </a:rPr>
              <a:t>POZIOM PRÓCHNICY U DZIECI</a:t>
            </a:r>
          </a:p>
        </p:txBody>
      </p:sp>
      <p:graphicFrame>
        <p:nvGraphicFramePr>
          <p:cNvPr id="21" name="Wykres 20"/>
          <p:cNvGraphicFramePr/>
          <p:nvPr>
            <p:extLst>
              <p:ext uri="{D42A27DB-BD31-4B8C-83A1-F6EECF244321}">
                <p14:modId xmlns:p14="http://schemas.microsoft.com/office/powerpoint/2010/main" val="2277090287"/>
              </p:ext>
            </p:extLst>
          </p:nvPr>
        </p:nvGraphicFramePr>
        <p:xfrm>
          <a:off x="3743175" y="1461531"/>
          <a:ext cx="6849477" cy="117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74690"/>
              </p:ext>
            </p:extLst>
          </p:nvPr>
        </p:nvGraphicFramePr>
        <p:xfrm>
          <a:off x="3924297" y="2747326"/>
          <a:ext cx="6460028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15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50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Ogółem (T)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b="1" dirty="0"/>
                        <a:t>Poniżej 1 minuty (A)</a:t>
                      </a:r>
                    </a:p>
                  </a:txBody>
                  <a:tcPr marL="0" marR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b="1" dirty="0"/>
                        <a:t>1-2 minuty (B)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/>
                        <a:t>3-5 minut (C)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2" name="Prostokąt 41"/>
          <p:cNvSpPr/>
          <p:nvPr/>
        </p:nvSpPr>
        <p:spPr>
          <a:xfrm>
            <a:off x="1777004" y="1573606"/>
            <a:ext cx="1554531" cy="13031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/>
          <a:p>
            <a:pPr algn="ctr" fontAlgn="b"/>
            <a:r>
              <a:rPr lang="pl-PL" sz="1400" b="1" dirty="0">
                <a:solidFill>
                  <a:schemeClr val="bg1"/>
                </a:solidFill>
              </a:rPr>
              <a:t>POZIOM PRÓCHNICY A CZAS MYCIA ZĘBÓW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6496049" y="3725578"/>
            <a:ext cx="3888277" cy="2627597"/>
          </a:xfrm>
          <a:prstGeom prst="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graphicFrame>
        <p:nvGraphicFramePr>
          <p:cNvPr id="44" name="Wykres 43"/>
          <p:cNvGraphicFramePr/>
          <p:nvPr>
            <p:extLst>
              <p:ext uri="{D42A27DB-BD31-4B8C-83A1-F6EECF244321}">
                <p14:modId xmlns:p14="http://schemas.microsoft.com/office/powerpoint/2010/main" val="3560989753"/>
              </p:ext>
            </p:extLst>
          </p:nvPr>
        </p:nvGraphicFramePr>
        <p:xfrm>
          <a:off x="3736081" y="3906497"/>
          <a:ext cx="6683942" cy="117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Prostokąt 46"/>
          <p:cNvSpPr/>
          <p:nvPr/>
        </p:nvSpPr>
        <p:spPr>
          <a:xfrm>
            <a:off x="1769909" y="4018572"/>
            <a:ext cx="1554531" cy="13031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/>
          <a:p>
            <a:pPr algn="ctr" fontAlgn="b"/>
            <a:r>
              <a:rPr lang="pl-PL" sz="1400" b="1" dirty="0">
                <a:solidFill>
                  <a:schemeClr val="bg1"/>
                </a:solidFill>
              </a:rPr>
              <a:t>POZIOM PRÓCHNICY A STOSOWANIE AKCESORIÓW DO HIGIENY JAMY USTNEJ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7464517" y="3331319"/>
            <a:ext cx="11347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dirty="0" smtClean="0"/>
              <a:t>Czas mycia zębów</a:t>
            </a:r>
            <a:endParaRPr lang="pl-PL" sz="1200" b="1" dirty="0"/>
          </a:p>
        </p:txBody>
      </p:sp>
      <p:sp>
        <p:nvSpPr>
          <p:cNvPr id="34" name="Text Box 109"/>
          <p:cNvSpPr txBox="1">
            <a:spLocks noChangeArrowheads="1"/>
          </p:cNvSpPr>
          <p:nvPr/>
        </p:nvSpPr>
        <p:spPr bwMode="auto">
          <a:xfrm>
            <a:off x="5895248" y="6686911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 A B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 D 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>
                <a:solidFill>
                  <a:srgbClr val="7F7F7F"/>
                </a:solidFill>
              </a:rPr>
              <a:t>istotnie wyższy wynik przy 95% poziomie ufności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748468" y="6595303"/>
            <a:ext cx="4626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N=</a:t>
            </a:r>
            <a:r>
              <a:rPr lang="pl-PL" sz="1000" dirty="0">
                <a:solidFill>
                  <a:srgbClr val="7F7F7F"/>
                </a:solidFill>
              </a:rPr>
              <a:t> 11585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54892"/>
              </p:ext>
            </p:extLst>
          </p:nvPr>
        </p:nvGraphicFramePr>
        <p:xfrm>
          <a:off x="3924302" y="5174865"/>
          <a:ext cx="6460025" cy="731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2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2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1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31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Ogółem (T)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Nie używa (A)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Używa (B)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Używa płynu do płukania ust  (C)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Używa nici dentystycznych  (D)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1" name="pole tekstowe 50"/>
          <p:cNvSpPr txBox="1"/>
          <p:nvPr/>
        </p:nvSpPr>
        <p:spPr>
          <a:xfrm>
            <a:off x="7007861" y="6151327"/>
            <a:ext cx="297357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dirty="0"/>
              <a:t>Stosowanie akcesoriów do higieny jamy ustnej</a:t>
            </a:r>
          </a:p>
        </p:txBody>
      </p:sp>
      <p:sp>
        <p:nvSpPr>
          <p:cNvPr id="27" name="Prążkowana strzałka w prawo 26"/>
          <p:cNvSpPr/>
          <p:nvPr/>
        </p:nvSpPr>
        <p:spPr>
          <a:xfrm>
            <a:off x="7425035" y="4407849"/>
            <a:ext cx="327171" cy="484632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419806" y="1563433"/>
            <a:ext cx="1283727" cy="5575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b="1" dirty="0"/>
              <a:t>V EDYCJA</a:t>
            </a:r>
          </a:p>
          <a:p>
            <a:pPr algn="ctr"/>
            <a:r>
              <a:rPr lang="pl-PL" b="1" dirty="0"/>
              <a:t>OGÓŁEM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C7C94242-B458-4A13-AB11-1AE5559B475B}"/>
              </a:ext>
            </a:extLst>
          </p:cNvPr>
          <p:cNvSpPr/>
          <p:nvPr/>
        </p:nvSpPr>
        <p:spPr>
          <a:xfrm>
            <a:off x="5895248" y="3936627"/>
            <a:ext cx="283574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xmlns="" id="{01D61449-0461-49C7-878D-FDFEF500B467}"/>
              </a:ext>
            </a:extLst>
          </p:cNvPr>
          <p:cNvSpPr/>
          <p:nvPr/>
        </p:nvSpPr>
        <p:spPr>
          <a:xfrm>
            <a:off x="4542781" y="3936627"/>
            <a:ext cx="186903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82609" y="3092925"/>
            <a:ext cx="7072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7F7F7F"/>
                </a:solidFill>
              </a:rPr>
              <a:t>N=</a:t>
            </a:r>
            <a:r>
              <a:rPr lang="pl-PL" sz="1050" dirty="0" smtClean="0">
                <a:solidFill>
                  <a:srgbClr val="7F7F7F"/>
                </a:solidFill>
              </a:rPr>
              <a:t>11585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958315" y="3092925"/>
            <a:ext cx="5453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7F7F7F"/>
                </a:solidFill>
              </a:rPr>
              <a:t>N=</a:t>
            </a:r>
            <a:r>
              <a:rPr lang="pl-PL" sz="1050" dirty="0" smtClean="0">
                <a:solidFill>
                  <a:srgbClr val="7F7F7F"/>
                </a:solidFill>
              </a:rPr>
              <a:t>529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7713891" y="3092925"/>
            <a:ext cx="6142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7F7F7F"/>
                </a:solidFill>
              </a:rPr>
              <a:t>N=</a:t>
            </a:r>
            <a:r>
              <a:rPr lang="pl-PL" sz="1050" dirty="0" smtClean="0">
                <a:solidFill>
                  <a:srgbClr val="7F7F7F"/>
                </a:solidFill>
              </a:rPr>
              <a:t>6292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9400562" y="3092925"/>
            <a:ext cx="6142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7F7F7F"/>
                </a:solidFill>
              </a:rPr>
              <a:t>N=</a:t>
            </a:r>
            <a:r>
              <a:rPr lang="pl-PL" sz="1050" dirty="0" smtClean="0">
                <a:solidFill>
                  <a:srgbClr val="7F7F7F"/>
                </a:solidFill>
              </a:rPr>
              <a:t>2903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4025434" y="5888501"/>
            <a:ext cx="7072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7F7F7F"/>
                </a:solidFill>
              </a:rPr>
              <a:t>N=</a:t>
            </a:r>
            <a:r>
              <a:rPr lang="pl-PL" sz="1050" dirty="0" smtClean="0">
                <a:solidFill>
                  <a:srgbClr val="7F7F7F"/>
                </a:solidFill>
              </a:rPr>
              <a:t>11585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9418968" y="5888501"/>
            <a:ext cx="6142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7F7F7F"/>
                </a:solidFill>
              </a:rPr>
              <a:t>N=</a:t>
            </a:r>
            <a:r>
              <a:rPr lang="pl-PL" sz="1050" dirty="0" smtClean="0">
                <a:solidFill>
                  <a:srgbClr val="7F7F7F"/>
                </a:solidFill>
              </a:rPr>
              <a:t>1109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5411917" y="5888501"/>
            <a:ext cx="6142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7F7F7F"/>
                </a:solidFill>
              </a:rPr>
              <a:t>N=</a:t>
            </a:r>
            <a:r>
              <a:rPr lang="pl-PL" sz="1050" dirty="0" smtClean="0">
                <a:solidFill>
                  <a:srgbClr val="7F7F7F"/>
                </a:solidFill>
              </a:rPr>
              <a:t>5955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6750776" y="5888501"/>
            <a:ext cx="6142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7F7F7F"/>
                </a:solidFill>
              </a:rPr>
              <a:t>N=</a:t>
            </a:r>
            <a:r>
              <a:rPr lang="pl-PL" sz="1050" dirty="0" smtClean="0">
                <a:solidFill>
                  <a:srgbClr val="7F7F7F"/>
                </a:solidFill>
              </a:rPr>
              <a:t>5631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8070585" y="5888501"/>
            <a:ext cx="6142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7F7F7F"/>
                </a:solidFill>
              </a:rPr>
              <a:t>N=</a:t>
            </a:r>
            <a:r>
              <a:rPr lang="pl-PL" sz="1050" dirty="0" smtClean="0">
                <a:solidFill>
                  <a:srgbClr val="7F7F7F"/>
                </a:solidFill>
              </a:rPr>
              <a:t>2983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xmlns="" id="{01D61449-0461-49C7-878D-FDFEF500B467}"/>
              </a:ext>
            </a:extLst>
          </p:cNvPr>
          <p:cNvSpPr/>
          <p:nvPr/>
        </p:nvSpPr>
        <p:spPr>
          <a:xfrm>
            <a:off x="7202976" y="3946152"/>
            <a:ext cx="140423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xmlns="" id="{01D61449-0461-49C7-878D-FDFEF500B467}"/>
              </a:ext>
            </a:extLst>
          </p:cNvPr>
          <p:cNvSpPr/>
          <p:nvPr/>
        </p:nvSpPr>
        <p:spPr>
          <a:xfrm>
            <a:off x="8538564" y="3974727"/>
            <a:ext cx="140423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412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numeru slajdu 3"/>
          <p:cNvSpPr txBox="1">
            <a:spLocks noGrp="1"/>
          </p:cNvSpPr>
          <p:nvPr/>
        </p:nvSpPr>
        <p:spPr bwMode="auto">
          <a:xfrm>
            <a:off x="10252350" y="6511163"/>
            <a:ext cx="335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fld id="{4FB30A6C-0252-4873-B0E1-658DF8BED23A}" type="slidenum">
              <a:rPr lang="en-US" sz="1000">
                <a:solidFill>
                  <a:srgbClr val="58595B"/>
                </a:solidFill>
              </a:rPr>
              <a:pPr algn="ctr" defTabSz="912813"/>
              <a:t>21</a:t>
            </a:fld>
            <a:endParaRPr lang="en-US" sz="1000">
              <a:solidFill>
                <a:srgbClr val="58595B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  <a:noAutofit/>
          </a:bodyPr>
          <a:lstStyle/>
          <a:p>
            <a:pPr defTabSz="912813"/>
            <a:r>
              <a:rPr lang="pl-PL" b="1" dirty="0" smtClean="0">
                <a:latin typeface="+mn-lt"/>
              </a:rPr>
              <a:t>Problem</a:t>
            </a:r>
            <a:r>
              <a:rPr lang="pl-PL" dirty="0" smtClean="0">
                <a:latin typeface="+mn-lt"/>
              </a:rPr>
              <a:t> próchnicy w </a:t>
            </a:r>
            <a:r>
              <a:rPr lang="pl-PL" b="1" dirty="0" smtClean="0">
                <a:latin typeface="+mn-lt"/>
              </a:rPr>
              <a:t>większym stopniu </a:t>
            </a:r>
            <a:r>
              <a:rPr lang="pl-PL" dirty="0" smtClean="0">
                <a:latin typeface="+mn-lt"/>
              </a:rPr>
              <a:t>dotyczy </a:t>
            </a:r>
            <a:r>
              <a:rPr lang="pl-PL" b="1" dirty="0" smtClean="0">
                <a:latin typeface="+mn-lt"/>
              </a:rPr>
              <a:t>zębów mlecznych. </a:t>
            </a:r>
            <a:r>
              <a:rPr lang="pl-PL" dirty="0" smtClean="0">
                <a:latin typeface="+mn-lt"/>
              </a:rPr>
              <a:t>Mniej niż połowa dzieci ma wypełnienia zębowe, a </a:t>
            </a:r>
            <a:r>
              <a:rPr lang="pl-PL" b="1" dirty="0" smtClean="0">
                <a:latin typeface="+mn-lt"/>
              </a:rPr>
              <a:t>co piąte </a:t>
            </a:r>
            <a:r>
              <a:rPr lang="pl-PL" dirty="0" smtClean="0">
                <a:latin typeface="+mn-lt"/>
              </a:rPr>
              <a:t>dziecko ma </a:t>
            </a:r>
            <a:r>
              <a:rPr lang="pl-PL" b="1" dirty="0" smtClean="0">
                <a:latin typeface="+mn-lt"/>
              </a:rPr>
              <a:t>wypełnienie w zębach stałych</a:t>
            </a:r>
            <a:r>
              <a:rPr lang="pl-PL" dirty="0" smtClean="0">
                <a:latin typeface="+mn-lt"/>
              </a:rPr>
              <a:t>.</a:t>
            </a:r>
            <a:endParaRPr lang="pl-PL" b="1" dirty="0" smtClean="0">
              <a:latin typeface="+mn-lt"/>
            </a:endParaRPr>
          </a:p>
        </p:txBody>
      </p:sp>
      <p:sp>
        <p:nvSpPr>
          <p:cNvPr id="32" name="Symbol zastępczy tekstu 3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000" b="1" dirty="0" smtClean="0">
                <a:solidFill>
                  <a:srgbClr val="1F497D"/>
                </a:solidFill>
              </a:rPr>
              <a:t>POZIOM PRÓCHNICY U DZIECI</a:t>
            </a:r>
            <a:endParaRPr lang="pl-PL" sz="2000" b="1" dirty="0">
              <a:solidFill>
                <a:srgbClr val="1F497D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748468" y="6595303"/>
            <a:ext cx="4626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7F7F7F"/>
                </a:solidFill>
              </a:rPr>
              <a:t>Dane w % | </a:t>
            </a:r>
            <a:r>
              <a:rPr lang="pl-PL" sz="1000" dirty="0">
                <a:solidFill>
                  <a:srgbClr val="7F7F7F"/>
                </a:solidFill>
              </a:rPr>
              <a:t>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pl-PL" sz="1000" dirty="0" smtClean="0">
                <a:solidFill>
                  <a:srgbClr val="7F7F7F"/>
                </a:solidFill>
              </a:rPr>
              <a:t> 11585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4926633" y="1494654"/>
            <a:ext cx="22071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000" b="1" dirty="0" smtClean="0">
                <a:solidFill>
                  <a:srgbClr val="1F497D"/>
                </a:solidFill>
              </a:rPr>
              <a:t>POZIOM PRÓCHNICY</a:t>
            </a:r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/>
          </p:nvPr>
        </p:nvGraphicFramePr>
        <p:xfrm>
          <a:off x="2150877" y="2096643"/>
          <a:ext cx="8300600" cy="10080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045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5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% dzieci posiadających próchnicę w zębach stałych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36%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% dzieci posiadających próchnicę w zębach mlecznych</a:t>
                      </a:r>
                      <a:endParaRPr lang="pl-PL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58%</a:t>
                      </a:r>
                      <a:endParaRPr lang="pl-P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3" name="Tabela 32"/>
          <p:cNvGraphicFramePr>
            <a:graphicFrameLocks noGrp="1"/>
          </p:cNvGraphicFramePr>
          <p:nvPr>
            <p:extLst/>
          </p:nvPr>
        </p:nvGraphicFramePr>
        <p:xfrm>
          <a:off x="2128331" y="4240504"/>
          <a:ext cx="8321308" cy="147415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078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2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38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% dzieci z wypełnieniem w zębach ogółem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46%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38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% dzieci z wypełnieniem w zębach stałych</a:t>
                      </a:r>
                      <a:endParaRPr lang="pl-P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21%</a:t>
                      </a:r>
                      <a:endParaRPr lang="pl-P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38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% dzieci z wypełnieniem w zębach mlecznych</a:t>
                      </a:r>
                      <a:endParaRPr lang="pl-PL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33%</a:t>
                      </a:r>
                      <a:endParaRPr lang="pl-P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6" name="pole tekstowe 35"/>
          <p:cNvSpPr txBox="1"/>
          <p:nvPr/>
        </p:nvSpPr>
        <p:spPr>
          <a:xfrm>
            <a:off x="4904599" y="3770720"/>
            <a:ext cx="246868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2000" b="1" dirty="0" smtClean="0">
                <a:solidFill>
                  <a:srgbClr val="1F497D"/>
                </a:solidFill>
              </a:rPr>
              <a:t>WYPEŁNIENIA ZĘBOWE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19806" y="1563433"/>
            <a:ext cx="1283727" cy="5575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b="1" dirty="0" smtClean="0"/>
              <a:t>V EDYCJA</a:t>
            </a:r>
          </a:p>
          <a:p>
            <a:pPr algn="ctr"/>
            <a:r>
              <a:rPr lang="pl-PL" b="1" dirty="0" smtClean="0"/>
              <a:t>OGÓŁEM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26547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a 2"/>
          <p:cNvSpPr/>
          <p:nvPr/>
        </p:nvSpPr>
        <p:spPr>
          <a:xfrm>
            <a:off x="2159148" y="1865173"/>
            <a:ext cx="50068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2,5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3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POZIOM I ILOŚĆ PRÓCHNICY W ZĘBACH</a:t>
            </a:r>
            <a:endParaRPr lang="en-US" sz="1800" b="1" dirty="0"/>
          </a:p>
        </p:txBody>
      </p:sp>
      <p:grpSp>
        <p:nvGrpSpPr>
          <p:cNvPr id="4" name="Grupa 38"/>
          <p:cNvGrpSpPr/>
          <p:nvPr/>
        </p:nvGrpSpPr>
        <p:grpSpPr>
          <a:xfrm>
            <a:off x="9900927" y="5774294"/>
            <a:ext cx="2135599" cy="324000"/>
            <a:chOff x="9916391" y="5634625"/>
            <a:chExt cx="2135599" cy="324000"/>
          </a:xfrm>
        </p:grpSpPr>
        <p:sp>
          <p:nvSpPr>
            <p:cNvPr id="15" name="pole tekstowe 14"/>
            <p:cNvSpPr txBox="1"/>
            <p:nvPr/>
          </p:nvSpPr>
          <p:spPr>
            <a:xfrm>
              <a:off x="10377581" y="5725584"/>
              <a:ext cx="1674409" cy="160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000" dirty="0" smtClean="0"/>
                <a:t>Średnio ilość zębów z próchnicą</a:t>
              </a:r>
            </a:p>
          </p:txBody>
        </p:sp>
        <p:sp>
          <p:nvSpPr>
            <p:cNvPr id="37" name="Elipsa 34"/>
            <p:cNvSpPr/>
            <p:nvPr/>
          </p:nvSpPr>
          <p:spPr>
            <a:xfrm>
              <a:off x="9916391" y="5634625"/>
              <a:ext cx="408562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pl-PL" sz="1200" b="1" dirty="0" smtClean="0">
                  <a:solidFill>
                    <a:schemeClr val="tx1"/>
                  </a:solidFill>
                </a:rPr>
                <a:t>xx</a:t>
              </a:r>
              <a:endParaRPr lang="pl-PL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pole tekstowe 31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pl-PL" sz="1000" dirty="0" smtClean="0">
                <a:solidFill>
                  <a:srgbClr val="7F7F7F"/>
                </a:solidFill>
              </a:rPr>
              <a:t>2024/2205/1733/3265/2356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12" name="Wykres 11"/>
          <p:cNvGraphicFramePr/>
          <p:nvPr>
            <p:extLst/>
          </p:nvPr>
        </p:nvGraphicFramePr>
        <p:xfrm>
          <a:off x="1337802" y="2698599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Wykres 52"/>
          <p:cNvGraphicFramePr/>
          <p:nvPr>
            <p:extLst/>
          </p:nvPr>
        </p:nvGraphicFramePr>
        <p:xfrm>
          <a:off x="4195" y="3343655"/>
          <a:ext cx="1488544" cy="83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a 53"/>
          <p:cNvGrpSpPr/>
          <p:nvPr/>
        </p:nvGrpSpPr>
        <p:grpSpPr>
          <a:xfrm>
            <a:off x="10001971" y="5409361"/>
            <a:ext cx="1636268" cy="220806"/>
            <a:chOff x="10210990" y="5300292"/>
            <a:chExt cx="1636268" cy="220806"/>
          </a:xfrm>
        </p:grpSpPr>
        <p:sp>
          <p:nvSpPr>
            <p:cNvPr id="55" name="pole tekstowe 54"/>
            <p:cNvSpPr txBox="1"/>
            <p:nvPr/>
          </p:nvSpPr>
          <p:spPr>
            <a:xfrm>
              <a:off x="10210990" y="5305098"/>
              <a:ext cx="360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400" dirty="0" smtClean="0">
                  <a:solidFill>
                    <a:srgbClr val="404040"/>
                  </a:solidFill>
                </a:rPr>
                <a:t>xx</a:t>
              </a:r>
              <a:endParaRPr lang="pl-PL" sz="1600" dirty="0">
                <a:solidFill>
                  <a:srgbClr val="404040"/>
                </a:solidFill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0606760" y="5300292"/>
              <a:ext cx="124049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pl-PL" sz="1200" dirty="0" smtClean="0"/>
                <a:t>- poprzednia edycja</a:t>
              </a:r>
              <a:endParaRPr lang="pl-PL" sz="1200" dirty="0"/>
            </a:p>
          </p:txBody>
        </p:sp>
      </p:grpSp>
      <p:graphicFrame>
        <p:nvGraphicFramePr>
          <p:cNvPr id="61" name="Wykres 60"/>
          <p:cNvGraphicFramePr/>
          <p:nvPr>
            <p:extLst/>
          </p:nvPr>
        </p:nvGraphicFramePr>
        <p:xfrm>
          <a:off x="3426094" y="2698599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Wykres 61"/>
          <p:cNvGraphicFramePr/>
          <p:nvPr>
            <p:extLst/>
          </p:nvPr>
        </p:nvGraphicFramePr>
        <p:xfrm>
          <a:off x="5514386" y="2698599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" name="Wykres 62"/>
          <p:cNvGraphicFramePr/>
          <p:nvPr>
            <p:extLst/>
          </p:nvPr>
        </p:nvGraphicFramePr>
        <p:xfrm>
          <a:off x="7602678" y="2698599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4" name="Wykres 63"/>
          <p:cNvGraphicFramePr/>
          <p:nvPr>
            <p:extLst/>
          </p:nvPr>
        </p:nvGraphicFramePr>
        <p:xfrm>
          <a:off x="9690969" y="2698599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5" name="Elipsa 2"/>
          <p:cNvSpPr/>
          <p:nvPr/>
        </p:nvSpPr>
        <p:spPr>
          <a:xfrm>
            <a:off x="4248274" y="1865173"/>
            <a:ext cx="50068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3,0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6" name="Elipsa 2"/>
          <p:cNvSpPr/>
          <p:nvPr/>
        </p:nvSpPr>
        <p:spPr>
          <a:xfrm>
            <a:off x="6337400" y="1865173"/>
            <a:ext cx="50068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2,8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7" name="Elipsa 2"/>
          <p:cNvSpPr/>
          <p:nvPr/>
        </p:nvSpPr>
        <p:spPr>
          <a:xfrm>
            <a:off x="8426526" y="1865173"/>
            <a:ext cx="50068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3,2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8" name="Elipsa 2"/>
          <p:cNvSpPr/>
          <p:nvPr/>
        </p:nvSpPr>
        <p:spPr>
          <a:xfrm>
            <a:off x="10515652" y="1865173"/>
            <a:ext cx="500680" cy="32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2,9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69" name="pole tekstowe 68"/>
          <p:cNvSpPr txBox="1"/>
          <p:nvPr/>
        </p:nvSpPr>
        <p:spPr>
          <a:xfrm>
            <a:off x="2792437" y="1919173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4,1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pole tekstowe 69"/>
          <p:cNvSpPr txBox="1"/>
          <p:nvPr/>
        </p:nvSpPr>
        <p:spPr>
          <a:xfrm>
            <a:off x="4880586" y="1919173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3,0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pole tekstowe 70"/>
          <p:cNvSpPr txBox="1"/>
          <p:nvPr/>
        </p:nvSpPr>
        <p:spPr>
          <a:xfrm>
            <a:off x="6968734" y="1919173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2,9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pole tekstowe 71"/>
          <p:cNvSpPr txBox="1"/>
          <p:nvPr/>
        </p:nvSpPr>
        <p:spPr>
          <a:xfrm>
            <a:off x="9093094" y="1919173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3,3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pole tekstowe 72"/>
          <p:cNvSpPr txBox="1"/>
          <p:nvPr/>
        </p:nvSpPr>
        <p:spPr>
          <a:xfrm>
            <a:off x="11145031" y="1919173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2,6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pole tekstowe 74"/>
          <p:cNvSpPr txBox="1"/>
          <p:nvPr/>
        </p:nvSpPr>
        <p:spPr>
          <a:xfrm>
            <a:off x="2885136" y="4301629"/>
            <a:ext cx="360000" cy="216000"/>
          </a:xfrm>
          <a:prstGeom prst="rect">
            <a:avLst/>
          </a:prstGeom>
          <a:solidFill>
            <a:schemeClr val="bg2"/>
          </a:solidFill>
          <a:ln>
            <a:solidFill>
              <a:srgbClr val="FFA7A7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82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pole tekstowe 84"/>
          <p:cNvSpPr txBox="1"/>
          <p:nvPr/>
        </p:nvSpPr>
        <p:spPr>
          <a:xfrm>
            <a:off x="5009992" y="4301629"/>
            <a:ext cx="360000" cy="216000"/>
          </a:xfrm>
          <a:prstGeom prst="rect">
            <a:avLst/>
          </a:prstGeom>
          <a:solidFill>
            <a:schemeClr val="bg2"/>
          </a:solidFill>
          <a:ln>
            <a:solidFill>
              <a:srgbClr val="FFA7A7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76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pole tekstowe 86"/>
          <p:cNvSpPr txBox="1"/>
          <p:nvPr/>
        </p:nvSpPr>
        <p:spPr>
          <a:xfrm>
            <a:off x="7064138" y="4301629"/>
            <a:ext cx="360000" cy="216000"/>
          </a:xfrm>
          <a:prstGeom prst="rect">
            <a:avLst/>
          </a:prstGeom>
          <a:solidFill>
            <a:schemeClr val="bg2"/>
          </a:solidFill>
          <a:ln>
            <a:solidFill>
              <a:srgbClr val="FFA7A7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72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pole tekstowe 88"/>
          <p:cNvSpPr txBox="1"/>
          <p:nvPr/>
        </p:nvSpPr>
        <p:spPr>
          <a:xfrm>
            <a:off x="9119064" y="4301629"/>
            <a:ext cx="360000" cy="216000"/>
          </a:xfrm>
          <a:prstGeom prst="rect">
            <a:avLst/>
          </a:prstGeom>
          <a:solidFill>
            <a:schemeClr val="bg2"/>
          </a:solidFill>
          <a:ln>
            <a:solidFill>
              <a:srgbClr val="FFA7A7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77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pole tekstowe 90"/>
          <p:cNvSpPr txBox="1"/>
          <p:nvPr/>
        </p:nvSpPr>
        <p:spPr>
          <a:xfrm>
            <a:off x="11224039" y="4301629"/>
            <a:ext cx="360000" cy="216000"/>
          </a:xfrm>
          <a:prstGeom prst="rect">
            <a:avLst/>
          </a:prstGeom>
          <a:solidFill>
            <a:schemeClr val="bg2"/>
          </a:solidFill>
          <a:ln>
            <a:solidFill>
              <a:srgbClr val="FFA7A7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71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Tytuł 3"/>
          <p:cNvSpPr txBox="1">
            <a:spLocks/>
          </p:cNvSpPr>
          <p:nvPr/>
        </p:nvSpPr>
        <p:spPr>
          <a:xfrm>
            <a:off x="311154" y="546831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W badanych województwach średnio </a:t>
            </a:r>
            <a:r>
              <a:rPr lang="pl-PL" b="1" dirty="0" smtClean="0">
                <a:latin typeface="+mn-lt"/>
              </a:rPr>
              <a:t>3/4 </a:t>
            </a:r>
            <a:r>
              <a:rPr lang="pl-PL" b="1" dirty="0">
                <a:latin typeface="+mn-lt"/>
              </a:rPr>
              <a:t>dzieci ma problemy z próchnicą</a:t>
            </a:r>
            <a:r>
              <a:rPr lang="pl-PL" dirty="0" smtClean="0">
                <a:latin typeface="+mn-lt"/>
              </a:rPr>
              <a:t>. Pod względem niskiego poziomu próchnicy wyróżnia się województwo </a:t>
            </a:r>
            <a:r>
              <a:rPr lang="pl-PL" b="1" dirty="0" smtClean="0">
                <a:latin typeface="+mn-lt"/>
              </a:rPr>
              <a:t>kujawsko-pomorskie</a:t>
            </a:r>
            <a:r>
              <a:rPr lang="pl-PL" dirty="0" smtClean="0">
                <a:latin typeface="+mn-lt"/>
              </a:rPr>
              <a:t>, gdzie odsetek dzieci z próchnicą jest istotnie niższy niż w pozostałych województwach. Najczęściej próchnica występuje u dzieci z województwa Świętokrzyskiego.</a:t>
            </a:r>
            <a:endParaRPr lang="en-US" dirty="0">
              <a:latin typeface="+mn-lt"/>
            </a:endParaRPr>
          </a:p>
        </p:txBody>
      </p:sp>
      <p:sp>
        <p:nvSpPr>
          <p:cNvPr id="96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  <p:sp>
        <p:nvSpPr>
          <p:cNvPr id="2" name="Prostokąt 1"/>
          <p:cNvSpPr/>
          <p:nvPr/>
        </p:nvSpPr>
        <p:spPr>
          <a:xfrm>
            <a:off x="81262" y="1875413"/>
            <a:ext cx="2115096" cy="27699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pl-PL" sz="1200" dirty="0"/>
              <a:t>Średnio ilość zębów z próchnicą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627955" y="2075621"/>
            <a:ext cx="778635" cy="289855"/>
            <a:chOff x="315831" y="2075621"/>
            <a:chExt cx="778635" cy="289855"/>
          </a:xfrm>
        </p:grpSpPr>
        <p:pic>
          <p:nvPicPr>
            <p:cNvPr id="50" name="Obraz 49" descr="zab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315831" y="2075621"/>
              <a:ext cx="229142" cy="289855"/>
            </a:xfrm>
            <a:prstGeom prst="rect">
              <a:avLst/>
            </a:prstGeom>
          </p:spPr>
        </p:pic>
        <p:pic>
          <p:nvPicPr>
            <p:cNvPr id="51" name="Obraz 50" descr="zab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585580" y="2075621"/>
              <a:ext cx="229142" cy="289855"/>
            </a:xfrm>
            <a:prstGeom prst="rect">
              <a:avLst/>
            </a:prstGeom>
          </p:spPr>
        </p:pic>
        <p:pic>
          <p:nvPicPr>
            <p:cNvPr id="57" name="Obraz 56" descr="zab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865324" y="2075621"/>
              <a:ext cx="229142" cy="289855"/>
            </a:xfrm>
            <a:prstGeom prst="rect">
              <a:avLst/>
            </a:prstGeom>
          </p:spPr>
        </p:pic>
      </p:grpSp>
      <p:graphicFrame>
        <p:nvGraphicFramePr>
          <p:cNvPr id="74" name="Tabela 73"/>
          <p:cNvGraphicFramePr>
            <a:graphicFrameLocks noGrp="1"/>
          </p:cNvGraphicFramePr>
          <p:nvPr>
            <p:extLst/>
          </p:nvPr>
        </p:nvGraphicFramePr>
        <p:xfrm>
          <a:off x="1418832" y="4802108"/>
          <a:ext cx="104317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356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86356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86356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86356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86356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45" name="Prostokąt 44"/>
          <p:cNvSpPr/>
          <p:nvPr/>
        </p:nvSpPr>
        <p:spPr>
          <a:xfrm>
            <a:off x="6730085" y="1928120"/>
            <a:ext cx="216000" cy="18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4632883" y="1928120"/>
            <a:ext cx="216000" cy="18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8802715" y="1928120"/>
            <a:ext cx="260628" cy="18307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10908332" y="1927014"/>
            <a:ext cx="216000" cy="18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5189638" y="3658758"/>
            <a:ext cx="162285" cy="18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1919250" y="3279243"/>
            <a:ext cx="382658" cy="18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7273466" y="3633358"/>
            <a:ext cx="162285" cy="18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9347733" y="3618908"/>
            <a:ext cx="216002" cy="18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Prostokąt 75"/>
          <p:cNvSpPr/>
          <p:nvPr/>
        </p:nvSpPr>
        <p:spPr>
          <a:xfrm>
            <a:off x="11426697" y="3671458"/>
            <a:ext cx="162285" cy="18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Prostokąt 76"/>
          <p:cNvSpPr/>
          <p:nvPr/>
        </p:nvSpPr>
        <p:spPr>
          <a:xfrm>
            <a:off x="10199686" y="3436749"/>
            <a:ext cx="162285" cy="1800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ela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90276"/>
              </p:ext>
            </p:extLst>
          </p:nvPr>
        </p:nvGraphicFramePr>
        <p:xfrm>
          <a:off x="421967" y="1619501"/>
          <a:ext cx="11484000" cy="44101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0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POZIOM PRÓCHNICY</a:t>
                      </a:r>
                      <a:endParaRPr lang="pl-PL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600" b="1" kern="1200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600" b="1" kern="1200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kumimoji="0" lang="pl-P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dzieci </a:t>
                      </a:r>
                      <a:r>
                        <a:rPr kumimoji="0" lang="pl-P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posiadających</a:t>
                      </a:r>
                      <a:r>
                        <a:rPr kumimoji="0" lang="pl-P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próchnicę w zębach stałych</a:t>
                      </a: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  <a:p>
                      <a:pPr algn="ctr" rtl="0" fontAlgn="b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ABDE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  <a:p>
                      <a:pPr algn="ctr" rtl="0" fontAlgn="b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  <a:p>
                      <a:pPr algn="ctr" rtl="0" fontAlgn="b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kumimoji="0" lang="pl-P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dzieci posiadających próchnicę w zębach mlecznych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  <a:p>
                      <a:pPr algn="ctr" rtl="0" fontAlgn="b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  <a:p>
                      <a:pPr algn="ctr" rtl="0" fontAlgn="b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  <a:p>
                      <a:pPr algn="ctr" rtl="0" fontAlgn="b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  <a:p>
                      <a:pPr algn="ctr" rtl="0" fontAlgn="b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240472"/>
                  </a:ext>
                </a:extLst>
              </a:tr>
              <a:tr h="5400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WYPEŁNIENIA W ZĘBACH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600" b="1" kern="1200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600" b="1" kern="1200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07193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pl-P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dzieci z wypełnieniem w zębach ogółem</a:t>
                      </a: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BDE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BDE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99733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pl-P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dzieci z wypełnieniem w zębach stałych</a:t>
                      </a: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13218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pl-P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dzieci z wypełnieniem w zębach mlecznych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BD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ABDE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  <a:p>
                      <a:pPr algn="ctr" rtl="0" fontAlgn="ctr"/>
                      <a:r>
                        <a:rPr lang="pl-PL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BD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POZIOM PRÓCHNICY I WYPEŁNIENIA W ZĘBACH</a:t>
            </a:r>
            <a:endParaRPr lang="en-US" sz="1800" b="1" dirty="0"/>
          </a:p>
        </p:txBody>
      </p:sp>
      <p:sp>
        <p:nvSpPr>
          <p:cNvPr id="72" name="pole tekstowe 71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pl-PL" sz="1000" dirty="0">
                <a:solidFill>
                  <a:srgbClr val="7F7F7F"/>
                </a:solidFill>
              </a:rPr>
              <a:t>2024/2205/1733/3265/2356</a:t>
            </a:r>
            <a:endParaRPr lang="en-US" sz="1000" dirty="0">
              <a:solidFill>
                <a:srgbClr val="7F7F7F"/>
              </a:solidFill>
            </a:endParaRPr>
          </a:p>
        </p:txBody>
      </p:sp>
      <p:grpSp>
        <p:nvGrpSpPr>
          <p:cNvPr id="2" name="Grupa 80"/>
          <p:cNvGrpSpPr/>
          <p:nvPr/>
        </p:nvGrpSpPr>
        <p:grpSpPr>
          <a:xfrm>
            <a:off x="10001971" y="6047514"/>
            <a:ext cx="1636268" cy="220806"/>
            <a:chOff x="10210990" y="5300292"/>
            <a:chExt cx="1636268" cy="220806"/>
          </a:xfrm>
        </p:grpSpPr>
        <p:sp>
          <p:nvSpPr>
            <p:cNvPr id="82" name="pole tekstowe 81"/>
            <p:cNvSpPr txBox="1"/>
            <p:nvPr/>
          </p:nvSpPr>
          <p:spPr>
            <a:xfrm>
              <a:off x="10210990" y="5305098"/>
              <a:ext cx="360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400" dirty="0" smtClean="0">
                  <a:solidFill>
                    <a:srgbClr val="404040"/>
                  </a:solidFill>
                </a:rPr>
                <a:t>xx</a:t>
              </a:r>
              <a:endParaRPr lang="pl-PL" sz="1600" dirty="0">
                <a:solidFill>
                  <a:srgbClr val="404040"/>
                </a:solidFill>
              </a:endParaRPr>
            </a:p>
          </p:txBody>
        </p:sp>
        <p:sp>
          <p:nvSpPr>
            <p:cNvPr id="83" name="pole tekstowe 82"/>
            <p:cNvSpPr txBox="1"/>
            <p:nvPr/>
          </p:nvSpPr>
          <p:spPr>
            <a:xfrm>
              <a:off x="10606760" y="5300292"/>
              <a:ext cx="124049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pl-PL" sz="1200" dirty="0" smtClean="0"/>
                <a:t>- poprzednia edycja</a:t>
              </a:r>
              <a:endParaRPr lang="pl-PL" sz="1200" dirty="0"/>
            </a:p>
          </p:txBody>
        </p:sp>
      </p:grpSp>
      <p:sp>
        <p:nvSpPr>
          <p:cNvPr id="84" name="pole tekstowe 83"/>
          <p:cNvSpPr txBox="1"/>
          <p:nvPr/>
        </p:nvSpPr>
        <p:spPr>
          <a:xfrm>
            <a:off x="5590724" y="283505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pole tekstowe 84"/>
          <p:cNvSpPr txBox="1"/>
          <p:nvPr/>
        </p:nvSpPr>
        <p:spPr>
          <a:xfrm>
            <a:off x="7059984" y="283505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pole tekstowe 85"/>
          <p:cNvSpPr txBox="1"/>
          <p:nvPr/>
        </p:nvSpPr>
        <p:spPr>
          <a:xfrm>
            <a:off x="8529244" y="283505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pole tekstowe 86"/>
          <p:cNvSpPr txBox="1"/>
          <p:nvPr/>
        </p:nvSpPr>
        <p:spPr>
          <a:xfrm>
            <a:off x="9998504" y="283505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pole tekstowe 87"/>
          <p:cNvSpPr txBox="1"/>
          <p:nvPr/>
        </p:nvSpPr>
        <p:spPr>
          <a:xfrm>
            <a:off x="11467764" y="283505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pole tekstowe 88"/>
          <p:cNvSpPr txBox="1"/>
          <p:nvPr/>
        </p:nvSpPr>
        <p:spPr>
          <a:xfrm>
            <a:off x="5590724" y="337956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71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pole tekstowe 89"/>
          <p:cNvSpPr txBox="1"/>
          <p:nvPr/>
        </p:nvSpPr>
        <p:spPr>
          <a:xfrm>
            <a:off x="7059984" y="337956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59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pole tekstowe 90"/>
          <p:cNvSpPr txBox="1"/>
          <p:nvPr/>
        </p:nvSpPr>
        <p:spPr>
          <a:xfrm>
            <a:off x="8529244" y="337956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58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pole tekstowe 91"/>
          <p:cNvSpPr txBox="1"/>
          <p:nvPr/>
        </p:nvSpPr>
        <p:spPr>
          <a:xfrm>
            <a:off x="9998504" y="337956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62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pole tekstowe 92"/>
          <p:cNvSpPr txBox="1"/>
          <p:nvPr/>
        </p:nvSpPr>
        <p:spPr>
          <a:xfrm>
            <a:off x="11467764" y="337956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58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pole tekstowe 93"/>
          <p:cNvSpPr txBox="1"/>
          <p:nvPr/>
        </p:nvSpPr>
        <p:spPr>
          <a:xfrm>
            <a:off x="5590724" y="4444910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pole tekstowe 94"/>
          <p:cNvSpPr txBox="1"/>
          <p:nvPr/>
        </p:nvSpPr>
        <p:spPr>
          <a:xfrm>
            <a:off x="7059984" y="4444910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64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pole tekstowe 95"/>
          <p:cNvSpPr txBox="1"/>
          <p:nvPr/>
        </p:nvSpPr>
        <p:spPr>
          <a:xfrm>
            <a:off x="8529244" y="4444910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56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pole tekstowe 96"/>
          <p:cNvSpPr txBox="1"/>
          <p:nvPr/>
        </p:nvSpPr>
        <p:spPr>
          <a:xfrm>
            <a:off x="9998504" y="4444910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pole tekstowe 97"/>
          <p:cNvSpPr txBox="1"/>
          <p:nvPr/>
        </p:nvSpPr>
        <p:spPr>
          <a:xfrm>
            <a:off x="11467764" y="4444910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59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pole tekstowe 98"/>
          <p:cNvSpPr txBox="1"/>
          <p:nvPr/>
        </p:nvSpPr>
        <p:spPr>
          <a:xfrm>
            <a:off x="5590724" y="4993893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pole tekstowe 99"/>
          <p:cNvSpPr txBox="1"/>
          <p:nvPr/>
        </p:nvSpPr>
        <p:spPr>
          <a:xfrm>
            <a:off x="7059984" y="4993893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53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pole tekstowe 100"/>
          <p:cNvSpPr txBox="1"/>
          <p:nvPr/>
        </p:nvSpPr>
        <p:spPr>
          <a:xfrm>
            <a:off x="8529244" y="4993893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pole tekstowe 101"/>
          <p:cNvSpPr txBox="1"/>
          <p:nvPr/>
        </p:nvSpPr>
        <p:spPr>
          <a:xfrm>
            <a:off x="9998504" y="4993893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pole tekstowe 102"/>
          <p:cNvSpPr txBox="1"/>
          <p:nvPr/>
        </p:nvSpPr>
        <p:spPr>
          <a:xfrm>
            <a:off x="11467764" y="4993893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pole tekstowe 103"/>
          <p:cNvSpPr txBox="1"/>
          <p:nvPr/>
        </p:nvSpPr>
        <p:spPr>
          <a:xfrm>
            <a:off x="5590724" y="5529301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pole tekstowe 104"/>
          <p:cNvSpPr txBox="1"/>
          <p:nvPr/>
        </p:nvSpPr>
        <p:spPr>
          <a:xfrm>
            <a:off x="7059984" y="5529301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pole tekstowe 105"/>
          <p:cNvSpPr txBox="1"/>
          <p:nvPr/>
        </p:nvSpPr>
        <p:spPr>
          <a:xfrm>
            <a:off x="8529244" y="5529301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44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pole tekstowe 106"/>
          <p:cNvSpPr txBox="1"/>
          <p:nvPr/>
        </p:nvSpPr>
        <p:spPr>
          <a:xfrm>
            <a:off x="9998504" y="5529301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pole tekstowe 107"/>
          <p:cNvSpPr txBox="1"/>
          <p:nvPr/>
        </p:nvSpPr>
        <p:spPr>
          <a:xfrm>
            <a:off x="11467764" y="5529301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46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ytuł 3"/>
          <p:cNvSpPr txBox="1">
            <a:spLocks/>
          </p:cNvSpPr>
          <p:nvPr/>
        </p:nvSpPr>
        <p:spPr>
          <a:xfrm>
            <a:off x="311154" y="412590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b="1" dirty="0">
                <a:latin typeface="+mn-lt"/>
              </a:rPr>
              <a:t>Problem próchnicy </a:t>
            </a:r>
            <a:r>
              <a:rPr lang="pl-PL" dirty="0">
                <a:latin typeface="+mn-lt"/>
              </a:rPr>
              <a:t>w większym stopniu dotyczy </a:t>
            </a:r>
            <a:r>
              <a:rPr lang="pl-PL" b="1" dirty="0">
                <a:latin typeface="+mn-lt"/>
              </a:rPr>
              <a:t>zębów mlecznych. </a:t>
            </a:r>
            <a:r>
              <a:rPr lang="pl-PL" dirty="0">
                <a:latin typeface="+mn-lt"/>
              </a:rPr>
              <a:t>Największy problem jest w </a:t>
            </a:r>
            <a:r>
              <a:rPr lang="pl-PL" b="1" dirty="0" smtClean="0">
                <a:latin typeface="+mn-lt"/>
              </a:rPr>
              <a:t>łódzkim</a:t>
            </a:r>
            <a:r>
              <a:rPr lang="pl-PL" dirty="0" smtClean="0">
                <a:latin typeface="+mn-lt"/>
              </a:rPr>
              <a:t>, które odstaje pod tym względem na tle pozostałych województw. Około </a:t>
            </a:r>
            <a:r>
              <a:rPr lang="pl-PL" dirty="0">
                <a:latin typeface="+mn-lt"/>
              </a:rPr>
              <a:t>połowa dzieci ma wypełnienia </a:t>
            </a:r>
            <a:r>
              <a:rPr lang="pl-PL" dirty="0" smtClean="0">
                <a:latin typeface="+mn-lt"/>
              </a:rPr>
              <a:t>zębowe, które rzadziej </a:t>
            </a:r>
            <a:r>
              <a:rPr lang="pl-PL" dirty="0">
                <a:latin typeface="+mn-lt"/>
              </a:rPr>
              <a:t>występują </a:t>
            </a:r>
            <a:r>
              <a:rPr lang="pl-PL" dirty="0" smtClean="0">
                <a:latin typeface="+mn-lt"/>
              </a:rPr>
              <a:t>u </a:t>
            </a:r>
            <a:r>
              <a:rPr lang="pl-PL" dirty="0">
                <a:latin typeface="+mn-lt"/>
              </a:rPr>
              <a:t>dzieci z </a:t>
            </a:r>
            <a:r>
              <a:rPr lang="pl-PL" dirty="0" smtClean="0">
                <a:latin typeface="+mn-lt"/>
              </a:rPr>
              <a:t>województwa lubelskiego.</a:t>
            </a:r>
            <a:endParaRPr lang="en-US" dirty="0">
              <a:latin typeface="+mn-lt"/>
            </a:endParaRPr>
          </a:p>
        </p:txBody>
      </p:sp>
      <p:sp>
        <p:nvSpPr>
          <p:cNvPr id="52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</p:spTree>
    <p:extLst>
      <p:ext uri="{BB962C8B-B14F-4D97-AF65-F5344CB8AC3E}">
        <p14:creationId xmlns:p14="http://schemas.microsoft.com/office/powerpoint/2010/main" val="40652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ela 79"/>
          <p:cNvGraphicFramePr>
            <a:graphicFrameLocks noGrp="1"/>
          </p:cNvGraphicFramePr>
          <p:nvPr>
            <p:extLst/>
          </p:nvPr>
        </p:nvGraphicFramePr>
        <p:xfrm>
          <a:off x="421967" y="1993639"/>
          <a:ext cx="11484000" cy="3420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0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BRAKI W ZĘBACH*</a:t>
                      </a:r>
                      <a:endParaRPr lang="pl-PL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600" b="1" kern="1200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600" b="1" kern="1200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kumimoji="0" lang="pl-P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dzieci z brakami w zębach ogółem</a:t>
                      </a: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pl-PL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l-PL" sz="16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pl-PL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ABE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pl-PL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ABE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dzieci z brakami w zębach stałych</a:t>
                      </a: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l-PL" sz="16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AE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pl-PL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ABE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pl-PL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ABCE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799963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kumimoji="0" lang="pl-P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dzieci z brakami w zębach mlecznych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l-PL" sz="16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l-PL" sz="16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ACDE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pl-PL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AE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pl-PL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ACE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240472"/>
                  </a:ext>
                </a:extLst>
              </a:tr>
              <a:tr h="396000">
                <a:tc gridSpan="6">
                  <a:txBody>
                    <a:bodyPr/>
                    <a:lstStyle/>
                    <a:p>
                      <a:pPr algn="ctr"/>
                      <a:r>
                        <a:rPr lang="pl-PL" sz="2400" b="1" dirty="0" smtClean="0">
                          <a:solidFill>
                            <a:srgbClr val="1F497D"/>
                          </a:solidFill>
                        </a:rPr>
                        <a:t>USZCZELNIENIA BRUZDY W ZĘBACH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600" b="1" kern="1200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600" b="1" kern="1200" dirty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rgbClr val="1F497D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07193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pl-PL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dzieci z uszczelnieniem bruzdy w zębach stałych</a:t>
                      </a: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B9B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l-PL" sz="16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BCDE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kumimoji="0" lang="pl-PL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l-PL" sz="16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BCE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132186"/>
                  </a:ext>
                </a:extLst>
              </a:tr>
            </a:tbl>
          </a:graphicData>
        </a:graphic>
      </p:graphicFrame>
      <p:sp>
        <p:nvSpPr>
          <p:cNvPr id="3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BRAKI I USZCZELNIENIA W ZĘBACH</a:t>
            </a:r>
            <a:endParaRPr lang="en-US" sz="1800" b="1" dirty="0"/>
          </a:p>
        </p:txBody>
      </p:sp>
      <p:sp>
        <p:nvSpPr>
          <p:cNvPr id="72" name="pole tekstowe 71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pl-PL" sz="1000" dirty="0">
                <a:solidFill>
                  <a:srgbClr val="7F7F7F"/>
                </a:solidFill>
              </a:rPr>
              <a:t>2024/2205/1733/3265/2356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35" name="Tytuł 3"/>
          <p:cNvSpPr txBox="1">
            <a:spLocks/>
          </p:cNvSpPr>
          <p:nvPr/>
        </p:nvSpPr>
        <p:spPr>
          <a:xfrm>
            <a:off x="311154" y="412590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Braki w zębach, zarówno stałych jak i mlecznych, w najmniejszym stopniu występują w województwie wielkopolskim. Najwięcej dzieci z brakami w zębach stałych jest w świętokrzyskim, natomiast braki w zębach mlecznych najczęściej występują w województwie lubelskim. Najwięcej przypadków z uszczelnieniem bruzd odnotowano w kujawsko-pomorskim.</a:t>
            </a:r>
          </a:p>
        </p:txBody>
      </p:sp>
      <p:sp>
        <p:nvSpPr>
          <p:cNvPr id="25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  <p:sp>
        <p:nvSpPr>
          <p:cNvPr id="3" name="Prostokąt 2"/>
          <p:cNvSpPr/>
          <p:nvPr/>
        </p:nvSpPr>
        <p:spPr>
          <a:xfrm>
            <a:off x="311154" y="5897037"/>
            <a:ext cx="9810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 smtClean="0"/>
              <a:t>*) Braki </a:t>
            </a:r>
            <a:r>
              <a:rPr lang="pl-PL" sz="1600" i="1" dirty="0"/>
              <a:t>w zębach stałych w dużej mierze związane są z brakiem siódemek, które jeszcze nie zdążyły wyrosnąć.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535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125730" y="2626851"/>
            <a:ext cx="4572000" cy="1181863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latin typeface="+mn-lt"/>
              </a:rPr>
              <a:t>SZCZEGÓŁOWE WYNIKI -  </a:t>
            </a:r>
            <a:br>
              <a:rPr lang="pl-PL" sz="4400" b="1" dirty="0" smtClean="0">
                <a:latin typeface="+mn-lt"/>
              </a:rPr>
            </a:br>
            <a:r>
              <a:rPr lang="pl-PL" sz="4400" b="1" dirty="0" smtClean="0">
                <a:latin typeface="+mn-lt"/>
              </a:rPr>
              <a:t/>
            </a:r>
            <a:br>
              <a:rPr lang="pl-PL" sz="4400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województwa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V Edycja</a:t>
            </a:r>
            <a:endParaRPr lang="en-GB" b="1" dirty="0">
              <a:latin typeface="+mn-lt"/>
            </a:endParaRPr>
          </a:p>
        </p:txBody>
      </p:sp>
      <p:pic>
        <p:nvPicPr>
          <p:cNvPr id="9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0"/>
          <a:stretch/>
        </p:blipFill>
        <p:spPr>
          <a:xfrm>
            <a:off x="0" y="-1"/>
            <a:ext cx="7678405" cy="6865559"/>
          </a:xfrm>
        </p:spPr>
      </p:pic>
    </p:spTree>
    <p:extLst>
      <p:ext uri="{BB962C8B-B14F-4D97-AF65-F5344CB8AC3E}">
        <p14:creationId xmlns:p14="http://schemas.microsoft.com/office/powerpoint/2010/main" val="242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Wykres 16"/>
          <p:cNvGraphicFramePr/>
          <p:nvPr>
            <p:extLst/>
          </p:nvPr>
        </p:nvGraphicFramePr>
        <p:xfrm>
          <a:off x="168130" y="2148665"/>
          <a:ext cx="11437716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CZĘSTOTLIWOŚĆ CHODZENIA DO DENTYSTY</a:t>
            </a:r>
            <a:endParaRPr lang="en-US" sz="1800" b="1" dirty="0"/>
          </a:p>
        </p:txBody>
      </p:sp>
      <p:graphicFrame>
        <p:nvGraphicFramePr>
          <p:cNvPr id="129" name="Tabela 128"/>
          <p:cNvGraphicFramePr>
            <a:graphicFrameLocks noGrp="1"/>
          </p:cNvGraphicFramePr>
          <p:nvPr>
            <p:extLst/>
          </p:nvPr>
        </p:nvGraphicFramePr>
        <p:xfrm>
          <a:off x="359102" y="1777825"/>
          <a:ext cx="1092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2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39041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ŚREDNIA</a:t>
                      </a:r>
                      <a:endParaRPr lang="en-US" sz="14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164" name="Prostokąt 163"/>
          <p:cNvSpPr/>
          <p:nvPr/>
        </p:nvSpPr>
        <p:spPr>
          <a:xfrm>
            <a:off x="748467" y="6141992"/>
            <a:ext cx="10735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 </a:t>
            </a:r>
            <a:r>
              <a:rPr lang="pl-PL" sz="1000" dirty="0">
                <a:solidFill>
                  <a:srgbClr val="7F7F7F"/>
                </a:solidFill>
              </a:rPr>
              <a:t>Jak często chodzisz do dentysty?</a:t>
            </a:r>
            <a:endParaRPr lang="pl-PL" sz="1000" i="1" dirty="0">
              <a:solidFill>
                <a:srgbClr val="7F7F7F"/>
              </a:solidFill>
            </a:endParaRPr>
          </a:p>
        </p:txBody>
      </p:sp>
      <p:sp>
        <p:nvSpPr>
          <p:cNvPr id="165" name="pole tekstowe 164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7F7F7F"/>
                </a:solidFill>
              </a:rPr>
              <a:t>Dane w % | </a:t>
            </a:r>
            <a:r>
              <a:rPr lang="pl-PL" sz="1000" dirty="0">
                <a:solidFill>
                  <a:srgbClr val="7F7F7F"/>
                </a:solidFill>
              </a:rPr>
              <a:t>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pl-PL" sz="1000" dirty="0" smtClean="0">
                <a:solidFill>
                  <a:srgbClr val="7F7F7F"/>
                </a:solidFill>
              </a:rPr>
              <a:t>2024/2205/1733/3265/2356</a:t>
            </a:r>
            <a:r>
              <a:rPr lang="en-GB" sz="1000" dirty="0" smtClean="0">
                <a:solidFill>
                  <a:srgbClr val="7F7F7F"/>
                </a:solidFill>
              </a:rPr>
              <a:t> </a:t>
            </a:r>
            <a:endParaRPr lang="en-GB" sz="1000" dirty="0">
              <a:solidFill>
                <a:srgbClr val="7F7F7F"/>
              </a:solidFill>
            </a:endParaRPr>
          </a:p>
        </p:txBody>
      </p:sp>
      <p:graphicFrame>
        <p:nvGraphicFramePr>
          <p:cNvPr id="166" name="Tabela 165"/>
          <p:cNvGraphicFramePr>
            <a:graphicFrameLocks noGrp="1"/>
          </p:cNvGraphicFramePr>
          <p:nvPr>
            <p:extLst/>
          </p:nvPr>
        </p:nvGraphicFramePr>
        <p:xfrm>
          <a:off x="359102" y="5136248"/>
          <a:ext cx="9312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598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193" name="Tytuł 3"/>
          <p:cNvSpPr txBox="1">
            <a:spLocks/>
          </p:cNvSpPr>
          <p:nvPr/>
        </p:nvSpPr>
        <p:spPr>
          <a:xfrm>
            <a:off x="311154" y="546831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Około </a:t>
            </a:r>
            <a:r>
              <a:rPr lang="pl-PL" b="1" dirty="0" smtClean="0">
                <a:latin typeface="+mn-lt"/>
              </a:rPr>
              <a:t>2/3 </a:t>
            </a:r>
            <a:r>
              <a:rPr lang="pl-PL" b="1" dirty="0">
                <a:latin typeface="+mn-lt"/>
              </a:rPr>
              <a:t>dzieci </a:t>
            </a:r>
            <a:r>
              <a:rPr lang="pl-PL" dirty="0">
                <a:latin typeface="+mn-lt"/>
              </a:rPr>
              <a:t>z badanych województw </a:t>
            </a:r>
            <a:r>
              <a:rPr lang="pl-PL" b="1" dirty="0">
                <a:latin typeface="+mn-lt"/>
              </a:rPr>
              <a:t>odwiedza dentystów </a:t>
            </a:r>
            <a:r>
              <a:rPr lang="pl-PL" b="1" dirty="0" smtClean="0">
                <a:latin typeface="+mn-lt"/>
              </a:rPr>
              <a:t>1-2 razy w roku</a:t>
            </a:r>
            <a:r>
              <a:rPr lang="pl-PL" dirty="0" smtClean="0">
                <a:latin typeface="+mn-lt"/>
              </a:rPr>
              <a:t>, natomiast około 1/5 dzieci</a:t>
            </a:r>
          </a:p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3-5 razy do roku. Istotnie najczęściej do dentysty chodzą dzieci z województwa łódzkiego.</a:t>
            </a:r>
            <a:endParaRPr lang="en-US" dirty="0">
              <a:latin typeface="+mn-lt"/>
            </a:endParaRPr>
          </a:p>
        </p:txBody>
      </p:sp>
      <p:grpSp>
        <p:nvGrpSpPr>
          <p:cNvPr id="87" name="Grupa 86"/>
          <p:cNvGrpSpPr/>
          <p:nvPr/>
        </p:nvGrpSpPr>
        <p:grpSpPr>
          <a:xfrm>
            <a:off x="10160549" y="5092657"/>
            <a:ext cx="1858625" cy="369332"/>
            <a:chOff x="10210990" y="5207959"/>
            <a:chExt cx="1636268" cy="369332"/>
          </a:xfrm>
        </p:grpSpPr>
        <p:sp>
          <p:nvSpPr>
            <p:cNvPr id="93" name="pole tekstowe 92"/>
            <p:cNvSpPr txBox="1"/>
            <p:nvPr/>
          </p:nvSpPr>
          <p:spPr>
            <a:xfrm>
              <a:off x="10210990" y="5305098"/>
              <a:ext cx="360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400" dirty="0" smtClean="0">
                  <a:solidFill>
                    <a:srgbClr val="404040"/>
                  </a:solidFill>
                </a:rPr>
                <a:t>xx</a:t>
              </a:r>
              <a:endParaRPr lang="pl-PL" sz="1600" dirty="0">
                <a:solidFill>
                  <a:srgbClr val="404040"/>
                </a:solidFill>
              </a:endParaRPr>
            </a:p>
          </p:txBody>
        </p:sp>
        <p:sp>
          <p:nvSpPr>
            <p:cNvPr id="100" name="pole tekstowe 99"/>
            <p:cNvSpPr txBox="1"/>
            <p:nvPr/>
          </p:nvSpPr>
          <p:spPr>
            <a:xfrm>
              <a:off x="10606760" y="5207959"/>
              <a:ext cx="124049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pl-PL" sz="1200" dirty="0" smtClean="0"/>
                <a:t>- *poprzednia edycja</a:t>
              </a:r>
              <a:endParaRPr lang="pl-PL" sz="1200" dirty="0"/>
            </a:p>
          </p:txBody>
        </p:sp>
      </p:grpSp>
      <p:sp>
        <p:nvSpPr>
          <p:cNvPr id="82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10180948" y="5542961"/>
            <a:ext cx="2011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*) Dane wpisane w szare pola dotyczą pierwszego pomiaru dla danego województwa</a:t>
            </a:r>
            <a:endParaRPr lang="pl-PL" sz="1000" dirty="0"/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/>
          </p:nvPr>
        </p:nvGraphicFramePr>
        <p:xfrm>
          <a:off x="359102" y="1873107"/>
          <a:ext cx="9312987" cy="31699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77547">
                  <a:extLst>
                    <a:ext uri="{9D8B030D-6E8A-4147-A177-3AD203B41FA5}">
                      <a16:colId xmlns:a16="http://schemas.microsoft.com/office/drawing/2014/main" xmlns="" val="3879207945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1543305864"/>
                    </a:ext>
                  </a:extLst>
                </a:gridCol>
                <a:gridCol w="1559678">
                  <a:extLst>
                    <a:ext uri="{9D8B030D-6E8A-4147-A177-3AD203B41FA5}">
                      <a16:colId xmlns:a16="http://schemas.microsoft.com/office/drawing/2014/main" xmlns="" val="340761520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2102539995"/>
                    </a:ext>
                  </a:extLst>
                </a:gridCol>
                <a:gridCol w="1610680">
                  <a:extLst>
                    <a:ext uri="{9D8B030D-6E8A-4147-A177-3AD203B41FA5}">
                      <a16:colId xmlns:a16="http://schemas.microsoft.com/office/drawing/2014/main" xmlns="" val="3591670179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3578544196"/>
                    </a:ext>
                  </a:extLst>
                </a:gridCol>
                <a:gridCol w="1546928">
                  <a:extLst>
                    <a:ext uri="{9D8B030D-6E8A-4147-A177-3AD203B41FA5}">
                      <a16:colId xmlns:a16="http://schemas.microsoft.com/office/drawing/2014/main" xmlns="" val="2988857292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1810720487"/>
                    </a:ext>
                  </a:extLst>
                </a:gridCol>
                <a:gridCol w="1572429">
                  <a:extLst>
                    <a:ext uri="{9D8B030D-6E8A-4147-A177-3AD203B41FA5}">
                      <a16:colId xmlns:a16="http://schemas.microsoft.com/office/drawing/2014/main" xmlns="" val="1361748445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2419032704"/>
                    </a:ext>
                  </a:extLst>
                </a:gridCol>
              </a:tblGrid>
              <a:tr h="260497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08295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638003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54686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2717284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17342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958826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57159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0879503"/>
                  </a:ext>
                </a:extLst>
              </a:tr>
              <a:tr h="287932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03749"/>
                  </a:ext>
                </a:extLst>
              </a:tr>
            </a:tbl>
          </a:graphicData>
        </a:graphic>
      </p:graphicFrame>
      <p:sp>
        <p:nvSpPr>
          <p:cNvPr id="18" name="Prostokąt 17"/>
          <p:cNvSpPr/>
          <p:nvPr/>
        </p:nvSpPr>
        <p:spPr>
          <a:xfrm>
            <a:off x="3308215" y="3148937"/>
            <a:ext cx="38233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8875919" y="3094091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5179901" y="4163205"/>
            <a:ext cx="38233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8875919" y="4182122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6994190" y="4182122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1416557" y="4161694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1416557" y="4490462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5179900" y="4587636"/>
            <a:ext cx="23472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416557" y="4725756"/>
            <a:ext cx="23472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6996589" y="4710430"/>
            <a:ext cx="23472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8875919" y="4722438"/>
            <a:ext cx="23472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1453424" y="1845441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5179902" y="1852025"/>
            <a:ext cx="38233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ABDE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Wykres 35"/>
          <p:cNvGraphicFramePr/>
          <p:nvPr>
            <p:extLst/>
          </p:nvPr>
        </p:nvGraphicFramePr>
        <p:xfrm>
          <a:off x="168130" y="2148665"/>
          <a:ext cx="11437716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1800" b="1" dirty="0" smtClean="0"/>
              <a:t>POWÓD OSTATNIEJ WIZYTY U DENTYSTY</a:t>
            </a:r>
            <a:endParaRPr lang="en-US" sz="1800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pl-PL" sz="1000" dirty="0" smtClean="0">
                <a:solidFill>
                  <a:srgbClr val="7F7F7F"/>
                </a:solidFill>
              </a:rPr>
              <a:t>2024/2205/1733/3265/2356</a:t>
            </a:r>
            <a:endParaRPr lang="pl-PL" sz="1000" dirty="0">
              <a:solidFill>
                <a:srgbClr val="7F7F7F"/>
              </a:solidFill>
            </a:endParaRPr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/>
          </p:nvPr>
        </p:nvGraphicFramePr>
        <p:xfrm>
          <a:off x="359102" y="5136248"/>
          <a:ext cx="9312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598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45" name="Prostokąt 44"/>
          <p:cNvSpPr/>
          <p:nvPr/>
        </p:nvSpPr>
        <p:spPr>
          <a:xfrm>
            <a:off x="5143198" y="2379354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Prostokąt 75"/>
          <p:cNvSpPr/>
          <p:nvPr/>
        </p:nvSpPr>
        <p:spPr>
          <a:xfrm>
            <a:off x="748467" y="6141992"/>
            <a:ext cx="10735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pl-P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Dlaczego </a:t>
            </a:r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byłaś/byłeś ostatnio u dentysty?</a:t>
            </a:r>
          </a:p>
        </p:txBody>
      </p:sp>
      <p:sp>
        <p:nvSpPr>
          <p:cNvPr id="26" name="Tytuł 3"/>
          <p:cNvSpPr txBox="1">
            <a:spLocks/>
          </p:cNvSpPr>
          <p:nvPr/>
        </p:nvSpPr>
        <p:spPr>
          <a:xfrm>
            <a:off x="311154" y="546831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W każdym z badanych województw </a:t>
            </a:r>
            <a:r>
              <a:rPr lang="pl-PL" b="1" dirty="0" smtClean="0">
                <a:latin typeface="+mn-lt"/>
              </a:rPr>
              <a:t>rutynowa kontrola</a:t>
            </a:r>
            <a:r>
              <a:rPr lang="pl-PL" dirty="0" smtClean="0">
                <a:latin typeface="+mn-lt"/>
              </a:rPr>
              <a:t> połączona z leczeniem jest zdecydowanie najczęstszym powodem ostatniej wizyty u dentysty – najczęściej w lubelskim i łódzkim.</a:t>
            </a:r>
            <a:endParaRPr lang="en-US" dirty="0">
              <a:latin typeface="+mn-lt"/>
            </a:endParaRPr>
          </a:p>
        </p:txBody>
      </p:sp>
      <p:sp>
        <p:nvSpPr>
          <p:cNvPr id="21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8882196" y="2395830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412438" y="2379354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018638" y="2379354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412437" y="2801553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CE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270070" y="2673176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CE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018638" y="2801553"/>
            <a:ext cx="36658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ABCE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270070" y="3720729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143198" y="3720729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8882196" y="3745076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1412437" y="4590363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7018638" y="4605617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8882196" y="4634491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80820"/>
              </p:ext>
            </p:extLst>
          </p:nvPr>
        </p:nvGraphicFramePr>
        <p:xfrm>
          <a:off x="359102" y="2332026"/>
          <a:ext cx="9312987" cy="25397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77547">
                  <a:extLst>
                    <a:ext uri="{9D8B030D-6E8A-4147-A177-3AD203B41FA5}">
                      <a16:colId xmlns:a16="http://schemas.microsoft.com/office/drawing/2014/main" xmlns="" val="3879207945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1543305864"/>
                    </a:ext>
                  </a:extLst>
                </a:gridCol>
                <a:gridCol w="1559678">
                  <a:extLst>
                    <a:ext uri="{9D8B030D-6E8A-4147-A177-3AD203B41FA5}">
                      <a16:colId xmlns:a16="http://schemas.microsoft.com/office/drawing/2014/main" xmlns="" val="340761520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2102539995"/>
                    </a:ext>
                  </a:extLst>
                </a:gridCol>
                <a:gridCol w="1610680">
                  <a:extLst>
                    <a:ext uri="{9D8B030D-6E8A-4147-A177-3AD203B41FA5}">
                      <a16:colId xmlns:a16="http://schemas.microsoft.com/office/drawing/2014/main" xmlns="" val="3591670179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3578544196"/>
                    </a:ext>
                  </a:extLst>
                </a:gridCol>
                <a:gridCol w="1546928">
                  <a:extLst>
                    <a:ext uri="{9D8B030D-6E8A-4147-A177-3AD203B41FA5}">
                      <a16:colId xmlns:a16="http://schemas.microsoft.com/office/drawing/2014/main" xmlns="" val="2988857292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1810720487"/>
                    </a:ext>
                  </a:extLst>
                </a:gridCol>
                <a:gridCol w="1572429">
                  <a:extLst>
                    <a:ext uri="{9D8B030D-6E8A-4147-A177-3AD203B41FA5}">
                      <a16:colId xmlns:a16="http://schemas.microsoft.com/office/drawing/2014/main" xmlns="" val="1361748445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2419032704"/>
                    </a:ext>
                  </a:extLst>
                </a:gridCol>
              </a:tblGrid>
              <a:tr h="251636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546868"/>
                  </a:ext>
                </a:extLst>
              </a:tr>
              <a:tr h="27419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2717284"/>
                  </a:ext>
                </a:extLst>
              </a:tr>
              <a:tr h="251636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173427"/>
                  </a:ext>
                </a:extLst>
              </a:tr>
              <a:tr h="591183"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958826"/>
                  </a:ext>
                </a:extLst>
              </a:tr>
              <a:tr h="251636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571595"/>
                  </a:ext>
                </a:extLst>
              </a:tr>
              <a:tr h="625958"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0879503"/>
                  </a:ext>
                </a:extLst>
              </a:tr>
              <a:tr h="278138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03749"/>
                  </a:ext>
                </a:extLst>
              </a:tr>
            </a:tbl>
          </a:graphicData>
        </a:graphic>
      </p:graphicFrame>
      <p:grpSp>
        <p:nvGrpSpPr>
          <p:cNvPr id="33" name="Grupa 32"/>
          <p:cNvGrpSpPr/>
          <p:nvPr/>
        </p:nvGrpSpPr>
        <p:grpSpPr>
          <a:xfrm>
            <a:off x="10160550" y="5184990"/>
            <a:ext cx="1636268" cy="220806"/>
            <a:chOff x="10210990" y="5300292"/>
            <a:chExt cx="1636268" cy="220806"/>
          </a:xfrm>
        </p:grpSpPr>
        <p:sp>
          <p:nvSpPr>
            <p:cNvPr id="34" name="pole tekstowe 33"/>
            <p:cNvSpPr txBox="1"/>
            <p:nvPr/>
          </p:nvSpPr>
          <p:spPr>
            <a:xfrm>
              <a:off x="10210990" y="5305098"/>
              <a:ext cx="360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400" dirty="0" smtClean="0">
                  <a:solidFill>
                    <a:srgbClr val="404040"/>
                  </a:solidFill>
                </a:rPr>
                <a:t>xx</a:t>
              </a:r>
              <a:endParaRPr lang="pl-PL" sz="1600" dirty="0">
                <a:solidFill>
                  <a:srgbClr val="404040"/>
                </a:solidFill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10606760" y="5300292"/>
              <a:ext cx="124049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pl-PL" sz="1200" dirty="0" smtClean="0"/>
                <a:t>- poprzednia edycja</a:t>
              </a:r>
              <a:endParaRPr lang="pl-PL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Wykres 27"/>
          <p:cNvGraphicFramePr/>
          <p:nvPr>
            <p:extLst/>
          </p:nvPr>
        </p:nvGraphicFramePr>
        <p:xfrm>
          <a:off x="168130" y="2148665"/>
          <a:ext cx="11437716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59102" y="1847707"/>
          <a:ext cx="9312987" cy="31827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77547">
                  <a:extLst>
                    <a:ext uri="{9D8B030D-6E8A-4147-A177-3AD203B41FA5}">
                      <a16:colId xmlns:a16="http://schemas.microsoft.com/office/drawing/2014/main" xmlns="" val="3879207945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1543305864"/>
                    </a:ext>
                  </a:extLst>
                </a:gridCol>
                <a:gridCol w="1559678">
                  <a:extLst>
                    <a:ext uri="{9D8B030D-6E8A-4147-A177-3AD203B41FA5}">
                      <a16:colId xmlns:a16="http://schemas.microsoft.com/office/drawing/2014/main" xmlns="" val="340761520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2102539995"/>
                    </a:ext>
                  </a:extLst>
                </a:gridCol>
                <a:gridCol w="1610680">
                  <a:extLst>
                    <a:ext uri="{9D8B030D-6E8A-4147-A177-3AD203B41FA5}">
                      <a16:colId xmlns:a16="http://schemas.microsoft.com/office/drawing/2014/main" xmlns="" val="3591670179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3578544196"/>
                    </a:ext>
                  </a:extLst>
                </a:gridCol>
                <a:gridCol w="1546928">
                  <a:extLst>
                    <a:ext uri="{9D8B030D-6E8A-4147-A177-3AD203B41FA5}">
                      <a16:colId xmlns:a16="http://schemas.microsoft.com/office/drawing/2014/main" xmlns="" val="2988857292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1810720487"/>
                    </a:ext>
                  </a:extLst>
                </a:gridCol>
                <a:gridCol w="1572429">
                  <a:extLst>
                    <a:ext uri="{9D8B030D-6E8A-4147-A177-3AD203B41FA5}">
                      <a16:colId xmlns:a16="http://schemas.microsoft.com/office/drawing/2014/main" xmlns="" val="1361748445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2419032704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1,8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2,1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1,9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1,7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2,0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0829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63800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546868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271728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65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66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71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66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66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17342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95882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57159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0879503"/>
                  </a:ext>
                </a:extLst>
              </a:tr>
              <a:tr h="232271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03749"/>
                  </a:ext>
                </a:extLst>
              </a:tr>
            </a:tbl>
          </a:graphicData>
        </a:graphic>
      </p:graphicFrame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1800" b="1" dirty="0" smtClean="0"/>
              <a:t>CZĘSTOTLIWOŚĆ SZCZOTKOWANIA ZĘBÓW</a:t>
            </a:r>
            <a:endParaRPr lang="en-US" sz="1800" b="1" dirty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/>
          </p:nvPr>
        </p:nvGraphicFramePr>
        <p:xfrm>
          <a:off x="359102" y="1777825"/>
          <a:ext cx="11527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2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  <a:gridCol w="2221200">
                  <a:extLst>
                    <a:ext uri="{9D8B030D-6E8A-4147-A177-3AD203B41FA5}">
                      <a16:colId xmlns:a16="http://schemas.microsoft.com/office/drawing/2014/main" xmlns="" val="39041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ŚREDNIA (w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ciągu dnia)</a:t>
                      </a:r>
                      <a:endParaRPr lang="en-US" sz="14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>
            <p:extLst/>
          </p:nvPr>
        </p:nvGraphicFramePr>
        <p:xfrm>
          <a:off x="359102" y="5136248"/>
          <a:ext cx="9312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598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39" name="Prostokąt 38"/>
          <p:cNvSpPr/>
          <p:nvPr/>
        </p:nvSpPr>
        <p:spPr>
          <a:xfrm>
            <a:off x="748467" y="6141992"/>
            <a:ext cx="10735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7. </a:t>
            </a:r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Ile razy w ciągu dnia szczotkujesz zęby?</a:t>
            </a:r>
            <a:endParaRPr lang="pl-PL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en-GB" sz="1000" dirty="0">
                <a:solidFill>
                  <a:srgbClr val="7F7F7F"/>
                </a:solidFill>
              </a:rPr>
              <a:t>2018/2205/1731/3258/2353 </a:t>
            </a:r>
          </a:p>
        </p:txBody>
      </p:sp>
      <p:grpSp>
        <p:nvGrpSpPr>
          <p:cNvPr id="77" name="Grupa 76"/>
          <p:cNvGrpSpPr/>
          <p:nvPr/>
        </p:nvGrpSpPr>
        <p:grpSpPr>
          <a:xfrm>
            <a:off x="10160550" y="5184990"/>
            <a:ext cx="1636268" cy="220806"/>
            <a:chOff x="10210990" y="5300292"/>
            <a:chExt cx="1636268" cy="220806"/>
          </a:xfrm>
        </p:grpSpPr>
        <p:sp>
          <p:nvSpPr>
            <p:cNvPr id="80" name="pole tekstowe 79"/>
            <p:cNvSpPr txBox="1"/>
            <p:nvPr/>
          </p:nvSpPr>
          <p:spPr>
            <a:xfrm>
              <a:off x="10210990" y="5305098"/>
              <a:ext cx="360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400" dirty="0" smtClean="0">
                  <a:solidFill>
                    <a:srgbClr val="404040"/>
                  </a:solidFill>
                </a:rPr>
                <a:t>xx</a:t>
              </a:r>
              <a:endParaRPr lang="pl-PL" sz="1600" dirty="0">
                <a:solidFill>
                  <a:srgbClr val="404040"/>
                </a:solidFill>
              </a:endParaRPr>
            </a:p>
          </p:txBody>
        </p:sp>
        <p:sp>
          <p:nvSpPr>
            <p:cNvPr id="101" name="pole tekstowe 100"/>
            <p:cNvSpPr txBox="1"/>
            <p:nvPr/>
          </p:nvSpPr>
          <p:spPr>
            <a:xfrm>
              <a:off x="10606760" y="5300292"/>
              <a:ext cx="124049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pl-PL" sz="1200" dirty="0" smtClean="0"/>
                <a:t>- poprzednia edycja</a:t>
              </a:r>
              <a:endParaRPr lang="pl-PL" sz="1200" dirty="0"/>
            </a:p>
          </p:txBody>
        </p:sp>
      </p:grpSp>
      <p:sp>
        <p:nvSpPr>
          <p:cNvPr id="108" name="Tytuł 3"/>
          <p:cNvSpPr txBox="1">
            <a:spLocks/>
          </p:cNvSpPr>
          <p:nvPr/>
        </p:nvSpPr>
        <p:spPr>
          <a:xfrm>
            <a:off x="311154" y="546831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Ogólnie, dzieci we wszystkich województwach </a:t>
            </a:r>
            <a:r>
              <a:rPr lang="pl-PL" b="1" dirty="0" smtClean="0">
                <a:latin typeface="+mn-lt"/>
              </a:rPr>
              <a:t>szczotkują</a:t>
            </a:r>
            <a:r>
              <a:rPr lang="pl-PL" dirty="0" smtClean="0">
                <a:latin typeface="+mn-lt"/>
              </a:rPr>
              <a:t> zęby średnio </a:t>
            </a:r>
            <a:r>
              <a:rPr lang="pl-PL" b="1" dirty="0" smtClean="0">
                <a:latin typeface="+mn-lt"/>
              </a:rPr>
              <a:t>2 razy dziennie</a:t>
            </a:r>
            <a:r>
              <a:rPr lang="pl-PL" dirty="0" smtClean="0">
                <a:latin typeface="+mn-lt"/>
              </a:rPr>
              <a:t>, jednak w województwach lubelskim i łódzkim średnia jest nieco niższa niż w pozostałych.</a:t>
            </a:r>
            <a:endParaRPr lang="pl-PL" dirty="0">
              <a:latin typeface="+mn-lt"/>
            </a:endParaRPr>
          </a:p>
        </p:txBody>
      </p:sp>
      <p:sp>
        <p:nvSpPr>
          <p:cNvPr id="98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151436" y="2538521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255071" y="2527681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994883" y="2495538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8838330" y="2495538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255071" y="3764445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455693" y="3660782"/>
            <a:ext cx="36658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6967600" y="4650790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8838330" y="4618496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5148531" y="4815261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6967600" y="4902491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8838330" y="4862311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1455693" y="1855994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7046026" y="1841574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8889991" y="1851344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Wykres 52"/>
          <p:cNvGraphicFramePr/>
          <p:nvPr>
            <p:extLst/>
          </p:nvPr>
        </p:nvGraphicFramePr>
        <p:xfrm>
          <a:off x="168130" y="2148665"/>
          <a:ext cx="11437716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1800" b="1" dirty="0" smtClean="0"/>
              <a:t>DŁUGOŚĆ SZCZOTKOWANIA ZĘBÓW</a:t>
            </a:r>
            <a:endParaRPr lang="en-US" sz="1800" b="1" dirty="0"/>
          </a:p>
        </p:txBody>
      </p:sp>
      <p:sp>
        <p:nvSpPr>
          <p:cNvPr id="165" name="pole tekstowe 164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en-GB" sz="1000" dirty="0">
                <a:solidFill>
                  <a:srgbClr val="7F7F7F"/>
                </a:solidFill>
              </a:rPr>
              <a:t>2024/2205/1733/3265/2356 </a:t>
            </a:r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17257"/>
              </p:ext>
            </p:extLst>
          </p:nvPr>
        </p:nvGraphicFramePr>
        <p:xfrm>
          <a:off x="359102" y="1644475"/>
          <a:ext cx="11527200" cy="64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2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  <a:gridCol w="2221200">
                  <a:extLst>
                    <a:ext uri="{9D8B030D-6E8A-4147-A177-3AD203B41FA5}">
                      <a16:colId xmlns:a16="http://schemas.microsoft.com/office/drawing/2014/main" xmlns="" val="3904170728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ŚREDNIA </a:t>
                      </a:r>
                    </a:p>
                    <a:p>
                      <a:pPr algn="r" fontAlgn="b"/>
                      <a:r>
                        <a:rPr lang="pl-PL" sz="14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(czas szczotkowania w minutach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4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/>
          </p:nvPr>
        </p:nvGraphicFramePr>
        <p:xfrm>
          <a:off x="359102" y="5136248"/>
          <a:ext cx="9312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598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52" name="Prostokąt 51"/>
          <p:cNvSpPr/>
          <p:nvPr/>
        </p:nvSpPr>
        <p:spPr>
          <a:xfrm>
            <a:off x="748467" y="6141992"/>
            <a:ext cx="10735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8. </a:t>
            </a:r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 długo szczotkujesz zęby?</a:t>
            </a:r>
            <a:endParaRPr lang="pl-PL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8" name="Grupa 107"/>
          <p:cNvGrpSpPr/>
          <p:nvPr/>
        </p:nvGrpSpPr>
        <p:grpSpPr>
          <a:xfrm>
            <a:off x="10160550" y="5184990"/>
            <a:ext cx="1636268" cy="220806"/>
            <a:chOff x="10210990" y="5300292"/>
            <a:chExt cx="1636268" cy="220806"/>
          </a:xfrm>
        </p:grpSpPr>
        <p:sp>
          <p:nvSpPr>
            <p:cNvPr id="123" name="pole tekstowe 122"/>
            <p:cNvSpPr txBox="1"/>
            <p:nvPr/>
          </p:nvSpPr>
          <p:spPr>
            <a:xfrm>
              <a:off x="10210990" y="5305098"/>
              <a:ext cx="360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400" dirty="0" smtClean="0">
                  <a:solidFill>
                    <a:srgbClr val="404040"/>
                  </a:solidFill>
                </a:rPr>
                <a:t>xx</a:t>
              </a:r>
              <a:endParaRPr lang="pl-PL" sz="1600" dirty="0">
                <a:solidFill>
                  <a:srgbClr val="404040"/>
                </a:solidFill>
              </a:endParaRPr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10606760" y="5300292"/>
              <a:ext cx="124049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pl-PL" sz="1200" dirty="0" smtClean="0"/>
                <a:t>- poprzednia edycja</a:t>
              </a:r>
              <a:endParaRPr lang="pl-PL" sz="1200" dirty="0"/>
            </a:p>
          </p:txBody>
        </p:sp>
      </p:grpSp>
      <p:sp>
        <p:nvSpPr>
          <p:cNvPr id="133" name="Tytuł 3"/>
          <p:cNvSpPr txBox="1">
            <a:spLocks/>
          </p:cNvSpPr>
          <p:nvPr/>
        </p:nvSpPr>
        <p:spPr>
          <a:xfrm>
            <a:off x="311154" y="546831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Dzieci poświęcają średnio około </a:t>
            </a:r>
            <a:r>
              <a:rPr lang="pl-PL" b="1" dirty="0" smtClean="0">
                <a:latin typeface="+mn-lt"/>
              </a:rPr>
              <a:t>2 minuty </a:t>
            </a:r>
            <a:r>
              <a:rPr lang="pl-PL" dirty="0" smtClean="0">
                <a:latin typeface="+mn-lt"/>
              </a:rPr>
              <a:t>na szczotkowanie zębów. W województwie wielkopolskim – szczotkują zęby nieco krócej w porównaniu do dzieci z innych województw z tej edycji, a w województwie kujawsko-pomorskim nieco dłużej.</a:t>
            </a:r>
            <a:endParaRPr lang="en-US" dirty="0">
              <a:latin typeface="+mn-lt"/>
            </a:endParaRPr>
          </a:p>
        </p:txBody>
      </p:sp>
      <p:sp>
        <p:nvSpPr>
          <p:cNvPr id="122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  <p:graphicFrame>
        <p:nvGraphicFramePr>
          <p:cNvPr id="70" name="Tabela 69"/>
          <p:cNvGraphicFramePr>
            <a:graphicFrameLocks noGrp="1"/>
          </p:cNvGraphicFramePr>
          <p:nvPr>
            <p:extLst/>
          </p:nvPr>
        </p:nvGraphicFramePr>
        <p:xfrm>
          <a:off x="359102" y="1847707"/>
          <a:ext cx="9312987" cy="31373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77547">
                  <a:extLst>
                    <a:ext uri="{9D8B030D-6E8A-4147-A177-3AD203B41FA5}">
                      <a16:colId xmlns:a16="http://schemas.microsoft.com/office/drawing/2014/main" xmlns="" val="3879207945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1543305864"/>
                    </a:ext>
                  </a:extLst>
                </a:gridCol>
                <a:gridCol w="1559678">
                  <a:extLst>
                    <a:ext uri="{9D8B030D-6E8A-4147-A177-3AD203B41FA5}">
                      <a16:colId xmlns:a16="http://schemas.microsoft.com/office/drawing/2014/main" xmlns="" val="340761520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2102539995"/>
                    </a:ext>
                  </a:extLst>
                </a:gridCol>
                <a:gridCol w="1610680">
                  <a:extLst>
                    <a:ext uri="{9D8B030D-6E8A-4147-A177-3AD203B41FA5}">
                      <a16:colId xmlns:a16="http://schemas.microsoft.com/office/drawing/2014/main" xmlns="" val="3591670179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3578544196"/>
                    </a:ext>
                  </a:extLst>
                </a:gridCol>
                <a:gridCol w="1546928">
                  <a:extLst>
                    <a:ext uri="{9D8B030D-6E8A-4147-A177-3AD203B41FA5}">
                      <a16:colId xmlns:a16="http://schemas.microsoft.com/office/drawing/2014/main" xmlns="" val="2988857292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1810720487"/>
                    </a:ext>
                  </a:extLst>
                </a:gridCol>
                <a:gridCol w="1572429">
                  <a:extLst>
                    <a:ext uri="{9D8B030D-6E8A-4147-A177-3AD203B41FA5}">
                      <a16:colId xmlns:a16="http://schemas.microsoft.com/office/drawing/2014/main" xmlns="" val="1361748445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xmlns="" val="2419032704"/>
                    </a:ext>
                  </a:extLst>
                </a:gridCol>
              </a:tblGrid>
              <a:tr h="270016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08295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638003"/>
                  </a:ext>
                </a:extLst>
              </a:tr>
              <a:tr h="270016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5468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870485"/>
                  </a:ext>
                </a:extLst>
              </a:tr>
              <a:tr h="270016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365218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2717284"/>
                  </a:ext>
                </a:extLst>
              </a:tr>
              <a:tr h="270016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17342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958826"/>
                  </a:ext>
                </a:extLst>
              </a:tr>
              <a:tr h="270016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571595"/>
                  </a:ext>
                </a:extLst>
              </a:tr>
              <a:tr h="52554"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0879503"/>
                  </a:ext>
                </a:extLst>
              </a:tr>
              <a:tr h="212026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03749"/>
                  </a:ext>
                </a:extLst>
              </a:tr>
            </a:tbl>
          </a:graphicData>
        </a:graphic>
      </p:graphicFrame>
      <p:sp>
        <p:nvSpPr>
          <p:cNvPr id="17" name="Prostokąt 16"/>
          <p:cNvSpPr/>
          <p:nvPr/>
        </p:nvSpPr>
        <p:spPr>
          <a:xfrm>
            <a:off x="5139810" y="2267713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005994" y="2261785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873352" y="2290423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280607" y="3098243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409793" y="3016252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8873352" y="3111825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409794" y="4093213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7005995" y="4028897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5149821" y="4028897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1409793" y="4448755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5146875" y="4391588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7008166" y="4420642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5146875" y="4631777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7008165" y="4660623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8867553" y="4650066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1409793" y="1882637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7005993" y="1874507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3285679" y="1874507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5141335" y="1882637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9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125730" y="2626851"/>
            <a:ext cx="4572000" cy="1181863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latin typeface="+mn-lt"/>
              </a:rPr>
              <a:t>INFORMACJE </a:t>
            </a:r>
            <a:br>
              <a:rPr lang="pl-PL" sz="4400" b="1" dirty="0" smtClean="0">
                <a:latin typeface="+mn-lt"/>
              </a:rPr>
            </a:br>
            <a:r>
              <a:rPr lang="pl-PL" sz="4400" b="1" dirty="0" smtClean="0">
                <a:latin typeface="+mn-lt"/>
              </a:rPr>
              <a:t>O BADANIU</a:t>
            </a:r>
            <a:endParaRPr lang="en-GB" sz="4400" b="1" dirty="0">
              <a:latin typeface="+mn-lt"/>
            </a:endParaRPr>
          </a:p>
        </p:txBody>
      </p:sp>
      <p:pic>
        <p:nvPicPr>
          <p:cNvPr id="9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0"/>
          <a:stretch/>
        </p:blipFill>
        <p:spPr>
          <a:xfrm>
            <a:off x="0" y="-1"/>
            <a:ext cx="7678405" cy="6865559"/>
          </a:xfrm>
        </p:spPr>
      </p:pic>
    </p:spTree>
    <p:extLst>
      <p:ext uri="{BB962C8B-B14F-4D97-AF65-F5344CB8AC3E}">
        <p14:creationId xmlns:p14="http://schemas.microsoft.com/office/powerpoint/2010/main" val="5515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Wykres 27"/>
          <p:cNvGraphicFramePr/>
          <p:nvPr>
            <p:extLst/>
          </p:nvPr>
        </p:nvGraphicFramePr>
        <p:xfrm>
          <a:off x="168130" y="2034367"/>
          <a:ext cx="11437716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CZĘSTOTLIWOŚĆ KUPOWANIA NOWYCH SZCZOTECZEK DO ZĘBÓW</a:t>
            </a:r>
            <a:endParaRPr lang="en-US" sz="1800" b="1" dirty="0"/>
          </a:p>
        </p:txBody>
      </p:sp>
      <p:sp>
        <p:nvSpPr>
          <p:cNvPr id="30" name="Prostokąt 29"/>
          <p:cNvSpPr/>
          <p:nvPr/>
        </p:nvSpPr>
        <p:spPr>
          <a:xfrm>
            <a:off x="748467" y="5993708"/>
            <a:ext cx="10735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9. </a:t>
            </a:r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 często w ciągu roku rodzice kupują Ci nową szczoteczkę do zębów?</a:t>
            </a:r>
            <a:endParaRPr lang="pl-PL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748468" y="6595303"/>
            <a:ext cx="3744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en-GB" sz="1000" dirty="0">
                <a:solidFill>
                  <a:srgbClr val="7F7F7F"/>
                </a:solidFill>
              </a:rPr>
              <a:t>2013/2196/1729/3255/2350 </a:t>
            </a:r>
          </a:p>
        </p:txBody>
      </p:sp>
      <p:graphicFrame>
        <p:nvGraphicFramePr>
          <p:cNvPr id="32" name="Tabela 31"/>
          <p:cNvGraphicFramePr>
            <a:graphicFrameLocks noGrp="1"/>
          </p:cNvGraphicFramePr>
          <p:nvPr>
            <p:extLst/>
          </p:nvPr>
        </p:nvGraphicFramePr>
        <p:xfrm>
          <a:off x="359102" y="5021950"/>
          <a:ext cx="9312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598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52" name="Tytuł 3"/>
          <p:cNvSpPr txBox="1">
            <a:spLocks/>
          </p:cNvSpPr>
          <p:nvPr/>
        </p:nvSpPr>
        <p:spPr>
          <a:xfrm>
            <a:off x="311154" y="546831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Dzieci z województw </a:t>
            </a:r>
            <a:r>
              <a:rPr lang="pl-PL" b="1" dirty="0" smtClean="0">
                <a:latin typeface="+mn-lt"/>
              </a:rPr>
              <a:t>łódzkiego</a:t>
            </a:r>
            <a:r>
              <a:rPr lang="pl-PL" dirty="0" smtClean="0">
                <a:latin typeface="+mn-lt"/>
              </a:rPr>
              <a:t> i </a:t>
            </a:r>
            <a:r>
              <a:rPr lang="pl-PL" b="1" dirty="0" smtClean="0">
                <a:latin typeface="+mn-lt"/>
              </a:rPr>
              <a:t>świętokrzyskiego</a:t>
            </a:r>
            <a:r>
              <a:rPr lang="pl-PL" dirty="0" smtClean="0">
                <a:latin typeface="+mn-lt"/>
              </a:rPr>
              <a:t> mają </a:t>
            </a:r>
            <a:r>
              <a:rPr lang="pl-PL" b="1" dirty="0" smtClean="0">
                <a:latin typeface="+mn-lt"/>
              </a:rPr>
              <a:t>częściej</a:t>
            </a:r>
            <a:r>
              <a:rPr lang="pl-PL" dirty="0" smtClean="0">
                <a:latin typeface="+mn-lt"/>
              </a:rPr>
              <a:t> zmieniane szczoteczki niż dzieci z pozostałych województw. </a:t>
            </a:r>
            <a:r>
              <a:rPr lang="pl-PL" b="1" dirty="0" smtClean="0">
                <a:latin typeface="+mn-lt"/>
              </a:rPr>
              <a:t>Najrzadziej</a:t>
            </a:r>
            <a:r>
              <a:rPr lang="pl-PL" dirty="0" smtClean="0">
                <a:latin typeface="+mn-lt"/>
              </a:rPr>
              <a:t> zmienia się szczoteczki do zębów dzieciom z </a:t>
            </a:r>
            <a:r>
              <a:rPr lang="pl-PL" b="1" dirty="0" smtClean="0">
                <a:latin typeface="+mn-lt"/>
              </a:rPr>
              <a:t>wielkopolskiego</a:t>
            </a:r>
            <a:r>
              <a:rPr lang="pl-PL" dirty="0" smtClean="0">
                <a:latin typeface="+mn-lt"/>
              </a:rPr>
              <a:t>. W lubelskim znacznie częściej niż w pozostałych województwach deklarowano zmianę szczoteczki raz na 6 miesięcy.</a:t>
            </a:r>
            <a:endParaRPr lang="en-US" dirty="0">
              <a:latin typeface="+mn-lt"/>
            </a:endParaRPr>
          </a:p>
        </p:txBody>
      </p:sp>
      <p:sp>
        <p:nvSpPr>
          <p:cNvPr id="37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/>
          </p:nvPr>
        </p:nvGraphicFramePr>
        <p:xfrm>
          <a:off x="303223" y="5503298"/>
          <a:ext cx="10966758" cy="37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555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76555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76555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76555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76555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  <a:gridCol w="1583983">
                  <a:extLst>
                    <a:ext uri="{9D8B030D-6E8A-4147-A177-3AD203B41FA5}">
                      <a16:colId xmlns:a16="http://schemas.microsoft.com/office/drawing/2014/main" xmlns="" val="39041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 </a:t>
                      </a:r>
                      <a:endParaRPr lang="en-US" sz="1600" b="1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n-US" sz="1600" b="1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n-US" sz="1600" b="1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en-US" sz="1600" b="1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en-US" sz="1600" b="1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NET Raz na 6 miesięcy lub rzadziej</a:t>
                      </a:r>
                      <a:r>
                        <a:rPr lang="pl-PL" sz="1200" b="0" i="0" u="none" strike="noStrike" kern="12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200" b="0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cxnSp>
        <p:nvCxnSpPr>
          <p:cNvPr id="35" name="Łącznik prosty 34"/>
          <p:cNvCxnSpPr/>
          <p:nvPr/>
        </p:nvCxnSpPr>
        <p:spPr>
          <a:xfrm>
            <a:off x="1610439" y="3295911"/>
            <a:ext cx="1021557" cy="82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327425" y="3381619"/>
            <a:ext cx="124547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2631996" y="3252180"/>
            <a:ext cx="219154" cy="533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wias klamrowy otwierający 15"/>
          <p:cNvSpPr/>
          <p:nvPr/>
        </p:nvSpPr>
        <p:spPr>
          <a:xfrm>
            <a:off x="711826" y="3304149"/>
            <a:ext cx="166833" cy="1534022"/>
          </a:xfrm>
          <a:prstGeom prst="lef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17"/>
          <p:cNvCxnSpPr/>
          <p:nvPr/>
        </p:nvCxnSpPr>
        <p:spPr>
          <a:xfrm flipH="1" flipV="1">
            <a:off x="168129" y="4063809"/>
            <a:ext cx="375570" cy="671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168130" y="4067175"/>
            <a:ext cx="1" cy="1644652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168130" y="5712384"/>
            <a:ext cx="82864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3471313" y="3245729"/>
            <a:ext cx="1021557" cy="82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4489913" y="3255824"/>
            <a:ext cx="228560" cy="13124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>
            <a:off x="7422356" y="3140231"/>
            <a:ext cx="1013271" cy="106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>
          <a:xfrm flipV="1">
            <a:off x="7181850" y="3140778"/>
            <a:ext cx="240506" cy="2401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164062" y="2682105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6994156" y="2682105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408260" y="2643981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3281433" y="2627505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413217" y="3662750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6997834" y="3721065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3281433" y="3682095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8856800" y="3497263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1414203" y="4442574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5147586" y="4420935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8856800" y="4370020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6996530" y="4442574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6994156" y="4674677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8856800" y="4633342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ABCD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8912092" y="5573990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3260606" y="5580089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1391784" y="5571466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1800" b="1" dirty="0" smtClean="0"/>
              <a:t>UŻYTKOWANIE INNYCH AKCESORIÓW DO HIGIENY JAMY USTNEJ</a:t>
            </a:r>
            <a:endParaRPr lang="en-US" sz="1800" b="1" dirty="0"/>
          </a:p>
        </p:txBody>
      </p:sp>
      <p:graphicFrame>
        <p:nvGraphicFramePr>
          <p:cNvPr id="7" name="Wykres 6"/>
          <p:cNvGraphicFramePr/>
          <p:nvPr>
            <p:extLst/>
          </p:nvPr>
        </p:nvGraphicFramePr>
        <p:xfrm>
          <a:off x="3035882" y="2501858"/>
          <a:ext cx="1559101" cy="272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284363" y="2476036"/>
          <a:ext cx="2400815" cy="26410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00815">
                  <a:extLst>
                    <a:ext uri="{9D8B030D-6E8A-4147-A177-3AD203B41FA5}">
                      <a16:colId xmlns:a16="http://schemas.microsoft.com/office/drawing/2014/main" xmlns="" val="703728704"/>
                    </a:ext>
                  </a:extLst>
                </a:gridCol>
              </a:tblGrid>
              <a:tr h="66027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2000" b="1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UŻYWA AKCESORIÓW:</a:t>
                      </a:r>
                      <a:endParaRPr lang="pl-PL" sz="1100" b="1" i="0" u="none" strike="noStrike" kern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77722626"/>
                  </a:ext>
                </a:extLst>
              </a:tr>
              <a:tr h="66027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Bezcukrowa guma do żucia po posiłkach, gdy nie mogę wyszczotkować zębów</a:t>
                      </a:r>
                      <a:endParaRPr lang="pl-PL" sz="1100" b="0" i="0" u="none" strike="noStrike" kern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0431403"/>
                  </a:ext>
                </a:extLst>
              </a:tr>
              <a:tr h="66027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Płyn do płukania</a:t>
                      </a:r>
                      <a:endParaRPr lang="pl-PL" sz="1100" b="0" i="0" u="none" strike="noStrike" kern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21450242"/>
                  </a:ext>
                </a:extLst>
              </a:tr>
              <a:tr h="660272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Nici dentystyczne</a:t>
                      </a:r>
                      <a:endParaRPr lang="pl-PL" sz="1100" b="0" i="0" u="none" strike="noStrike" kern="12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3400026"/>
                  </a:ext>
                </a:extLst>
              </a:tr>
            </a:tbl>
          </a:graphicData>
        </a:graphic>
      </p:graphicFrame>
      <p:sp>
        <p:nvSpPr>
          <p:cNvPr id="23" name="Prostokąt 22"/>
          <p:cNvSpPr/>
          <p:nvPr/>
        </p:nvSpPr>
        <p:spPr>
          <a:xfrm>
            <a:off x="748467" y="6141992"/>
            <a:ext cx="10735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10. </a:t>
            </a:r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Czy używasz innych akcesoriów do higieny jamy ustnej?</a:t>
            </a:r>
            <a:endParaRPr lang="pl-PL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</a:t>
            </a:r>
            <a:r>
              <a:rPr lang="en-US" sz="1000" dirty="0" smtClean="0">
                <a:solidFill>
                  <a:srgbClr val="7F7F7F"/>
                </a:solidFill>
              </a:rPr>
              <a:t>=</a:t>
            </a:r>
            <a:r>
              <a:rPr lang="en-GB" sz="1000" dirty="0">
                <a:solidFill>
                  <a:srgbClr val="7F7F7F"/>
                </a:solidFill>
              </a:rPr>
              <a:t> 2024/2205/1733/3265/2356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30" name="Tabela 29"/>
          <p:cNvGraphicFramePr>
            <a:graphicFrameLocks noGrp="1"/>
          </p:cNvGraphicFramePr>
          <p:nvPr>
            <p:extLst/>
          </p:nvPr>
        </p:nvGraphicFramePr>
        <p:xfrm>
          <a:off x="2538475" y="2156556"/>
          <a:ext cx="9312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598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pSp>
        <p:nvGrpSpPr>
          <p:cNvPr id="42" name="Grupa 41"/>
          <p:cNvGrpSpPr/>
          <p:nvPr/>
        </p:nvGrpSpPr>
        <p:grpSpPr>
          <a:xfrm>
            <a:off x="10160550" y="6041858"/>
            <a:ext cx="1636268" cy="216000"/>
            <a:chOff x="10210990" y="5288622"/>
            <a:chExt cx="1636268" cy="216000"/>
          </a:xfrm>
        </p:grpSpPr>
        <p:sp>
          <p:nvSpPr>
            <p:cNvPr id="43" name="pole tekstowe 42"/>
            <p:cNvSpPr txBox="1"/>
            <p:nvPr/>
          </p:nvSpPr>
          <p:spPr>
            <a:xfrm>
              <a:off x="10210990" y="5288622"/>
              <a:ext cx="360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400" dirty="0" smtClean="0">
                  <a:solidFill>
                    <a:srgbClr val="404040"/>
                  </a:solidFill>
                </a:rPr>
                <a:t>xx</a:t>
              </a:r>
              <a:endParaRPr lang="pl-PL" sz="1600" dirty="0">
                <a:solidFill>
                  <a:srgbClr val="404040"/>
                </a:solidFill>
              </a:endParaRPr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10606760" y="5300292"/>
              <a:ext cx="124049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pl-PL" sz="1200" dirty="0" smtClean="0"/>
                <a:t>- poprzednia edycja</a:t>
              </a:r>
              <a:endParaRPr lang="pl-PL" sz="1200" dirty="0"/>
            </a:p>
          </p:txBody>
        </p:sp>
      </p:grpSp>
      <p:graphicFrame>
        <p:nvGraphicFramePr>
          <p:cNvPr id="56" name="Wykres 55"/>
          <p:cNvGraphicFramePr/>
          <p:nvPr>
            <p:extLst/>
          </p:nvPr>
        </p:nvGraphicFramePr>
        <p:xfrm>
          <a:off x="4900126" y="2501858"/>
          <a:ext cx="1559101" cy="272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7" name="Wykres 56"/>
          <p:cNvGraphicFramePr/>
          <p:nvPr>
            <p:extLst/>
          </p:nvPr>
        </p:nvGraphicFramePr>
        <p:xfrm>
          <a:off x="6764370" y="2501858"/>
          <a:ext cx="1559101" cy="272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8" name="Wykres 57"/>
          <p:cNvGraphicFramePr/>
          <p:nvPr>
            <p:extLst/>
          </p:nvPr>
        </p:nvGraphicFramePr>
        <p:xfrm>
          <a:off x="8628614" y="2501858"/>
          <a:ext cx="1559101" cy="272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" name="Wykres 58"/>
          <p:cNvGraphicFramePr/>
          <p:nvPr>
            <p:extLst/>
          </p:nvPr>
        </p:nvGraphicFramePr>
        <p:xfrm>
          <a:off x="10492856" y="2501858"/>
          <a:ext cx="1559101" cy="272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2" name="Łącznik prosty 21"/>
          <p:cNvCxnSpPr/>
          <p:nvPr/>
        </p:nvCxnSpPr>
        <p:spPr>
          <a:xfrm>
            <a:off x="284363" y="3153145"/>
            <a:ext cx="1176759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ytuł 3"/>
          <p:cNvSpPr txBox="1">
            <a:spLocks/>
          </p:cNvSpPr>
          <p:nvPr/>
        </p:nvSpPr>
        <p:spPr>
          <a:xfrm>
            <a:off x="311154" y="431499"/>
            <a:ext cx="11880846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Dzieci z </a:t>
            </a:r>
            <a:r>
              <a:rPr lang="pl-PL" b="1" dirty="0" smtClean="0">
                <a:latin typeface="+mn-lt"/>
              </a:rPr>
              <a:t>lubelskiego</a:t>
            </a:r>
            <a:r>
              <a:rPr lang="pl-PL" dirty="0" smtClean="0">
                <a:latin typeface="+mn-lt"/>
              </a:rPr>
              <a:t> znacznie </a:t>
            </a:r>
            <a:r>
              <a:rPr lang="pl-PL" b="1" dirty="0" smtClean="0">
                <a:latin typeface="+mn-lt"/>
              </a:rPr>
              <a:t>częściej</a:t>
            </a:r>
            <a:r>
              <a:rPr lang="pl-PL" dirty="0" smtClean="0">
                <a:latin typeface="+mn-lt"/>
              </a:rPr>
              <a:t> niż z pozostałych województw </a:t>
            </a:r>
            <a:r>
              <a:rPr lang="pl-PL" b="1" dirty="0" smtClean="0">
                <a:latin typeface="+mn-lt"/>
              </a:rPr>
              <a:t>używają</a:t>
            </a:r>
            <a:r>
              <a:rPr lang="pl-PL" dirty="0" smtClean="0">
                <a:latin typeface="+mn-lt"/>
              </a:rPr>
              <a:t> </a:t>
            </a:r>
            <a:r>
              <a:rPr lang="pl-PL" b="1" dirty="0" smtClean="0">
                <a:latin typeface="+mn-lt"/>
              </a:rPr>
              <a:t>akcesoriów</a:t>
            </a:r>
            <a:r>
              <a:rPr lang="pl-PL" dirty="0" smtClean="0">
                <a:latin typeface="+mn-lt"/>
              </a:rPr>
              <a:t> do higieny jamy ustnej – w szczególności częściej używają nici dentystycznej. Dzieci z województwa łódzkiego znacznie częściej niż inne używają płynu do płukania.</a:t>
            </a:r>
            <a:endParaRPr lang="en-US" dirty="0">
              <a:latin typeface="+mn-lt"/>
            </a:endParaRPr>
          </a:p>
        </p:txBody>
      </p:sp>
      <p:sp>
        <p:nvSpPr>
          <p:cNvPr id="71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  <p:graphicFrame>
        <p:nvGraphicFramePr>
          <p:cNvPr id="61" name="Tabela 60"/>
          <p:cNvGraphicFramePr>
            <a:graphicFrameLocks noGrp="1"/>
          </p:cNvGraphicFramePr>
          <p:nvPr>
            <p:extLst/>
          </p:nvPr>
        </p:nvGraphicFramePr>
        <p:xfrm>
          <a:off x="2839920" y="2661084"/>
          <a:ext cx="9290538" cy="23053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73745">
                  <a:extLst>
                    <a:ext uri="{9D8B030D-6E8A-4147-A177-3AD203B41FA5}">
                      <a16:colId xmlns:a16="http://schemas.microsoft.com/office/drawing/2014/main" xmlns="" val="3879207945"/>
                    </a:ext>
                  </a:extLst>
                </a:gridCol>
                <a:gridCol w="288448">
                  <a:extLst>
                    <a:ext uri="{9D8B030D-6E8A-4147-A177-3AD203B41FA5}">
                      <a16:colId xmlns:a16="http://schemas.microsoft.com/office/drawing/2014/main" xmlns="" val="1543305864"/>
                    </a:ext>
                  </a:extLst>
                </a:gridCol>
                <a:gridCol w="1555919">
                  <a:extLst>
                    <a:ext uri="{9D8B030D-6E8A-4147-A177-3AD203B41FA5}">
                      <a16:colId xmlns:a16="http://schemas.microsoft.com/office/drawing/2014/main" xmlns="" val="340761520"/>
                    </a:ext>
                  </a:extLst>
                </a:gridCol>
                <a:gridCol w="288448">
                  <a:extLst>
                    <a:ext uri="{9D8B030D-6E8A-4147-A177-3AD203B41FA5}">
                      <a16:colId xmlns:a16="http://schemas.microsoft.com/office/drawing/2014/main" xmlns="" val="2102539995"/>
                    </a:ext>
                  </a:extLst>
                </a:gridCol>
                <a:gridCol w="1606797">
                  <a:extLst>
                    <a:ext uri="{9D8B030D-6E8A-4147-A177-3AD203B41FA5}">
                      <a16:colId xmlns:a16="http://schemas.microsoft.com/office/drawing/2014/main" xmlns="" val="3591670179"/>
                    </a:ext>
                  </a:extLst>
                </a:gridCol>
                <a:gridCol w="288448">
                  <a:extLst>
                    <a:ext uri="{9D8B030D-6E8A-4147-A177-3AD203B41FA5}">
                      <a16:colId xmlns:a16="http://schemas.microsoft.com/office/drawing/2014/main" xmlns="" val="3578544196"/>
                    </a:ext>
                  </a:extLst>
                </a:gridCol>
                <a:gridCol w="1543199">
                  <a:extLst>
                    <a:ext uri="{9D8B030D-6E8A-4147-A177-3AD203B41FA5}">
                      <a16:colId xmlns:a16="http://schemas.microsoft.com/office/drawing/2014/main" xmlns="" val="2988857292"/>
                    </a:ext>
                  </a:extLst>
                </a:gridCol>
                <a:gridCol w="288448">
                  <a:extLst>
                    <a:ext uri="{9D8B030D-6E8A-4147-A177-3AD203B41FA5}">
                      <a16:colId xmlns:a16="http://schemas.microsoft.com/office/drawing/2014/main" xmlns="" val="1810720487"/>
                    </a:ext>
                  </a:extLst>
                </a:gridCol>
                <a:gridCol w="1568638">
                  <a:extLst>
                    <a:ext uri="{9D8B030D-6E8A-4147-A177-3AD203B41FA5}">
                      <a16:colId xmlns:a16="http://schemas.microsoft.com/office/drawing/2014/main" xmlns="" val="1361748445"/>
                    </a:ext>
                  </a:extLst>
                </a:gridCol>
                <a:gridCol w="288448">
                  <a:extLst>
                    <a:ext uri="{9D8B030D-6E8A-4147-A177-3AD203B41FA5}">
                      <a16:colId xmlns:a16="http://schemas.microsoft.com/office/drawing/2014/main" xmlns="" val="2419032704"/>
                    </a:ext>
                  </a:extLst>
                </a:gridCol>
              </a:tblGrid>
              <a:tr h="32933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082952"/>
                  </a:ext>
                </a:extLst>
              </a:tr>
              <a:tr h="32933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638003"/>
                  </a:ext>
                </a:extLst>
              </a:tr>
              <a:tr h="32933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546868"/>
                  </a:ext>
                </a:extLst>
              </a:tr>
              <a:tr h="32933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870485"/>
                  </a:ext>
                </a:extLst>
              </a:tr>
              <a:tr h="32933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3652180"/>
                  </a:ext>
                </a:extLst>
              </a:tr>
              <a:tr h="32933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2717284"/>
                  </a:ext>
                </a:extLst>
              </a:tr>
              <a:tr h="32933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173427"/>
                  </a:ext>
                </a:extLst>
              </a:tr>
            </a:tbl>
          </a:graphicData>
        </a:graphic>
      </p:graphicFrame>
      <p:sp>
        <p:nvSpPr>
          <p:cNvPr id="25" name="Prostokąt 24"/>
          <p:cNvSpPr/>
          <p:nvPr/>
        </p:nvSpPr>
        <p:spPr>
          <a:xfrm>
            <a:off x="5952643" y="2707174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5353168" y="4691002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7793509" y="2707174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9072646" y="4691002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3712157" y="4032332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7466783" y="4032332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576401" y="3385530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CZĘSTOTLIWOŚĆ BÓLÓW ZĘBA/DYSKOMFORTU ZWIĄZANEGO Z ZĘBAMI</a:t>
            </a:r>
            <a:endParaRPr lang="en-US" sz="1800" b="1" dirty="0"/>
          </a:p>
        </p:txBody>
      </p:sp>
      <p:sp>
        <p:nvSpPr>
          <p:cNvPr id="30" name="Prostokąt 29"/>
          <p:cNvSpPr/>
          <p:nvPr/>
        </p:nvSpPr>
        <p:spPr>
          <a:xfrm>
            <a:off x="748467" y="6141992"/>
            <a:ext cx="10735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11. </a:t>
            </a:r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 często w ciągu ostatniego roku czułaś/czułeś ból zęba lub dyskomfort związany z zębami?</a:t>
            </a:r>
            <a:endParaRPr lang="pl-PL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en-GB" sz="1000" dirty="0">
                <a:solidFill>
                  <a:srgbClr val="7F7F7F"/>
                </a:solidFill>
              </a:rPr>
              <a:t>2024/2205/1733/3265/2356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37" name="Wykres 36"/>
          <p:cNvGraphicFramePr/>
          <p:nvPr>
            <p:extLst/>
          </p:nvPr>
        </p:nvGraphicFramePr>
        <p:xfrm>
          <a:off x="168130" y="2148665"/>
          <a:ext cx="11437716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/>
          </p:nvPr>
        </p:nvGraphicFramePr>
        <p:xfrm>
          <a:off x="334962" y="1777825"/>
          <a:ext cx="11270885" cy="43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481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78481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78481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78481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793458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  <a:gridCol w="1963503">
                  <a:extLst>
                    <a:ext uri="{9D8B030D-6E8A-4147-A177-3AD203B41FA5}">
                      <a16:colId xmlns:a16="http://schemas.microsoft.com/office/drawing/2014/main" xmlns="" val="39041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 </a:t>
                      </a:r>
                      <a:endParaRPr lang="en-US" sz="1600" b="1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US" sz="1600" b="1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US" sz="1600" b="1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  <a:endParaRPr lang="en-US" sz="1600" b="1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  <a:endParaRPr lang="en-US" sz="1600" b="1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kern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Odczuwał dyskomfort kiedykolwiek</a:t>
                      </a:r>
                      <a:endParaRPr lang="en-US" sz="1400" b="0" i="0" u="none" strike="noStrik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39" name="Tabela 38"/>
          <p:cNvGraphicFramePr>
            <a:graphicFrameLocks noGrp="1"/>
          </p:cNvGraphicFramePr>
          <p:nvPr>
            <p:extLst/>
          </p:nvPr>
        </p:nvGraphicFramePr>
        <p:xfrm>
          <a:off x="359102" y="5136248"/>
          <a:ext cx="9312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598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59" name="Tytuł 3"/>
          <p:cNvSpPr txBox="1">
            <a:spLocks/>
          </p:cNvSpPr>
          <p:nvPr/>
        </p:nvSpPr>
        <p:spPr>
          <a:xfrm>
            <a:off x="311154" y="546831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b="1" dirty="0" smtClean="0">
                <a:latin typeface="+mn-lt"/>
              </a:rPr>
              <a:t>Najwięcej</a:t>
            </a:r>
            <a:r>
              <a:rPr lang="pl-PL" dirty="0" smtClean="0">
                <a:latin typeface="+mn-lt"/>
              </a:rPr>
              <a:t> dzieci odczuwało kiedykolwiek ból </a:t>
            </a:r>
            <a:r>
              <a:rPr lang="pl-PL" dirty="0">
                <a:latin typeface="+mn-lt"/>
              </a:rPr>
              <a:t>lub dyskomfort związany z </a:t>
            </a:r>
            <a:r>
              <a:rPr lang="pl-PL" dirty="0" smtClean="0">
                <a:latin typeface="+mn-lt"/>
              </a:rPr>
              <a:t>zębami w </a:t>
            </a:r>
            <a:r>
              <a:rPr lang="pl-PL" b="1" dirty="0" smtClean="0">
                <a:latin typeface="+mn-lt"/>
              </a:rPr>
              <a:t>lubelskim</a:t>
            </a:r>
            <a:r>
              <a:rPr lang="pl-PL" dirty="0" smtClean="0">
                <a:latin typeface="+mn-lt"/>
              </a:rPr>
              <a:t>, a </a:t>
            </a:r>
            <a:r>
              <a:rPr lang="pl-PL" b="1" dirty="0" smtClean="0">
                <a:latin typeface="+mn-lt"/>
              </a:rPr>
              <a:t>najmniej</a:t>
            </a:r>
            <a:r>
              <a:rPr lang="pl-PL" dirty="0" smtClean="0">
                <a:latin typeface="+mn-lt"/>
              </a:rPr>
              <a:t> w </a:t>
            </a:r>
            <a:r>
              <a:rPr lang="pl-PL" b="1" dirty="0" smtClean="0">
                <a:latin typeface="+mn-lt"/>
              </a:rPr>
              <a:t>świętokrzyskim</a:t>
            </a:r>
            <a:r>
              <a:rPr lang="pl-PL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60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  <p:cxnSp>
        <p:nvCxnSpPr>
          <p:cNvPr id="49" name="Łącznik prosty 48"/>
          <p:cNvCxnSpPr/>
          <p:nvPr/>
        </p:nvCxnSpPr>
        <p:spPr>
          <a:xfrm flipV="1">
            <a:off x="3619056" y="3616779"/>
            <a:ext cx="1076512" cy="284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1610415" y="3451314"/>
            <a:ext cx="1021557" cy="823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5517013" y="3367936"/>
            <a:ext cx="1021557" cy="823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>
            <a:off x="7372865" y="3612121"/>
            <a:ext cx="1013253" cy="997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 flipH="1">
            <a:off x="5345248" y="3367936"/>
            <a:ext cx="171765" cy="24884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61"/>
          <p:cNvCxnSpPr/>
          <p:nvPr/>
        </p:nvCxnSpPr>
        <p:spPr>
          <a:xfrm>
            <a:off x="2631972" y="3459552"/>
            <a:ext cx="193606" cy="35456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3503300" y="3626437"/>
            <a:ext cx="115756" cy="18768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H="1" flipV="1">
            <a:off x="7225327" y="3376174"/>
            <a:ext cx="147539" cy="23594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Nawias klamrowy otwierający 63"/>
          <p:cNvSpPr/>
          <p:nvPr/>
        </p:nvSpPr>
        <p:spPr>
          <a:xfrm>
            <a:off x="792624" y="2341394"/>
            <a:ext cx="152875" cy="1109920"/>
          </a:xfrm>
          <a:prstGeom prst="lef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5" name="Łącznik prosty 64"/>
          <p:cNvCxnSpPr/>
          <p:nvPr/>
        </p:nvCxnSpPr>
        <p:spPr>
          <a:xfrm flipH="1">
            <a:off x="299544" y="2900473"/>
            <a:ext cx="410986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/>
          <p:cNvCxnSpPr/>
          <p:nvPr/>
        </p:nvCxnSpPr>
        <p:spPr>
          <a:xfrm flipH="1">
            <a:off x="298506" y="1961875"/>
            <a:ext cx="12648" cy="93447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/>
          <p:cNvCxnSpPr/>
          <p:nvPr/>
        </p:nvCxnSpPr>
        <p:spPr>
          <a:xfrm>
            <a:off x="299544" y="1961875"/>
            <a:ext cx="581905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5155801" y="2242091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3292330" y="2421160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3292330" y="3152372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8865038" y="2400859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5154188" y="3020467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</a:t>
            </a: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8865038" y="3024438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</a:t>
            </a: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5154188" y="4033317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1447052" y="3971968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BCDE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3290849" y="4159115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6996143" y="3702218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6996143" y="4552599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ABCE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8865038" y="4605518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ABC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1449426" y="4772524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Prostokąt 70"/>
          <p:cNvSpPr/>
          <p:nvPr/>
        </p:nvSpPr>
        <p:spPr>
          <a:xfrm>
            <a:off x="3288475" y="1883300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Prostokąt 71"/>
          <p:cNvSpPr/>
          <p:nvPr/>
        </p:nvSpPr>
        <p:spPr>
          <a:xfrm>
            <a:off x="5149360" y="1888341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ADE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Prostokąt 72"/>
          <p:cNvSpPr/>
          <p:nvPr/>
        </p:nvSpPr>
        <p:spPr>
          <a:xfrm>
            <a:off x="8865037" y="1883300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</a:t>
            </a: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Prostokąt 73"/>
          <p:cNvSpPr/>
          <p:nvPr/>
        </p:nvSpPr>
        <p:spPr>
          <a:xfrm>
            <a:off x="1447052" y="1885360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smtClean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/>
              <a:t>STAN ZĘBÓW I DZIĄSEŁ</a:t>
            </a:r>
            <a:endParaRPr lang="en-US" sz="1800" b="1" dirty="0"/>
          </a:p>
        </p:txBody>
      </p:sp>
      <p:graphicFrame>
        <p:nvGraphicFramePr>
          <p:cNvPr id="31" name="Wykres 30"/>
          <p:cNvGraphicFramePr/>
          <p:nvPr>
            <p:extLst/>
          </p:nvPr>
        </p:nvGraphicFramePr>
        <p:xfrm>
          <a:off x="168130" y="2148665"/>
          <a:ext cx="11437716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30930"/>
              </p:ext>
            </p:extLst>
          </p:nvPr>
        </p:nvGraphicFramePr>
        <p:xfrm>
          <a:off x="359102" y="1787350"/>
          <a:ext cx="1100422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2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  <a:gridCol w="1698223">
                  <a:extLst>
                    <a:ext uri="{9D8B030D-6E8A-4147-A177-3AD203B41FA5}">
                      <a16:colId xmlns:a16="http://schemas.microsoft.com/office/drawing/2014/main" xmlns="" val="39041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POZYTYWNA OCENA</a:t>
                      </a:r>
                      <a:endParaRPr lang="en-US" sz="14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35" name="Tabela 34"/>
          <p:cNvGraphicFramePr>
            <a:graphicFrameLocks noGrp="1"/>
          </p:cNvGraphicFramePr>
          <p:nvPr>
            <p:extLst/>
          </p:nvPr>
        </p:nvGraphicFramePr>
        <p:xfrm>
          <a:off x="359102" y="5136248"/>
          <a:ext cx="9312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598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862598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39" name="Prostokąt 38"/>
          <p:cNvSpPr/>
          <p:nvPr/>
        </p:nvSpPr>
        <p:spPr>
          <a:xfrm>
            <a:off x="748467" y="6141992"/>
            <a:ext cx="10735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12.</a:t>
            </a:r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Jak opisałabyś/opisałbyś zdrowie swoich zębów i dziąseł?</a:t>
            </a:r>
            <a:endParaRPr lang="pl-PL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N=</a:t>
            </a:r>
            <a:r>
              <a:rPr lang="en-GB" sz="1000" dirty="0">
                <a:solidFill>
                  <a:srgbClr val="7F7F7F"/>
                </a:solidFill>
              </a:rPr>
              <a:t>2024/2205/1733/3265/2356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84" name="Tytuł 3"/>
          <p:cNvSpPr txBox="1">
            <a:spLocks/>
          </p:cNvSpPr>
          <p:nvPr/>
        </p:nvSpPr>
        <p:spPr>
          <a:xfrm>
            <a:off x="311154" y="546831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>
                <a:latin typeface="+mn-lt"/>
              </a:rPr>
              <a:t>W ocenie większości dzieci </a:t>
            </a:r>
            <a:r>
              <a:rPr lang="pl-PL" b="1" dirty="0">
                <a:latin typeface="+mn-lt"/>
              </a:rPr>
              <a:t>stan zdrowia ich zębów oraz dziąseł jest co najmniej dobry</a:t>
            </a:r>
            <a:r>
              <a:rPr lang="pl-PL" dirty="0">
                <a:latin typeface="+mn-lt"/>
              </a:rPr>
              <a:t>. Kondycję swoich zębów i dziąseł najlepiej oceniają dzieci z województwa</a:t>
            </a:r>
            <a:r>
              <a:rPr lang="pl-PL" b="1" dirty="0">
                <a:latin typeface="+mn-lt"/>
              </a:rPr>
              <a:t> </a:t>
            </a:r>
            <a:r>
              <a:rPr lang="pl-PL" b="1" dirty="0" smtClean="0">
                <a:latin typeface="+mn-lt"/>
              </a:rPr>
              <a:t>lubelskiego – </a:t>
            </a:r>
            <a:r>
              <a:rPr lang="pl-PL" dirty="0" smtClean="0">
                <a:latin typeface="+mn-lt"/>
              </a:rPr>
              <a:t>prawie 2/3 oceniło ją </a:t>
            </a:r>
            <a:r>
              <a:rPr lang="pl-PL" b="1" dirty="0" smtClean="0">
                <a:latin typeface="+mn-lt"/>
              </a:rPr>
              <a:t>pozytywnie</a:t>
            </a:r>
            <a:r>
              <a:rPr lang="pl-PL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45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>
                <a:solidFill>
                  <a:srgbClr val="7F7F7F"/>
                </a:solidFill>
              </a:rPr>
              <a:t>istotnie wyższy wynik przy 95% poziomie ufności</a:t>
            </a:r>
          </a:p>
        </p:txBody>
      </p:sp>
      <p:sp>
        <p:nvSpPr>
          <p:cNvPr id="41" name="Nawias klamrowy otwierający 40"/>
          <p:cNvSpPr/>
          <p:nvPr/>
        </p:nvSpPr>
        <p:spPr>
          <a:xfrm>
            <a:off x="792625" y="2333156"/>
            <a:ext cx="130014" cy="1406823"/>
          </a:xfrm>
          <a:prstGeom prst="lef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2" name="Łącznik prosty 41"/>
          <p:cNvCxnSpPr/>
          <p:nvPr/>
        </p:nvCxnSpPr>
        <p:spPr>
          <a:xfrm flipH="1" flipV="1">
            <a:off x="291700" y="3023292"/>
            <a:ext cx="375567" cy="823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 flipH="1">
            <a:off x="299544" y="1961875"/>
            <a:ext cx="11610" cy="1069655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299544" y="1961875"/>
            <a:ext cx="581905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1416723" y="2272900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144893" y="2246343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416723" y="2541733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8873063" y="2224848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256584" y="2382958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151808" y="2490304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3256584" y="3177579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8873063" y="3026491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7018638" y="2989719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7018638" y="3942732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ABCE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5144893" y="3886573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ABE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3257473" y="4185556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151808" y="4297164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BDE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1416710" y="4214312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7015801" y="4433407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1419793" y="4557035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5144893" y="4602859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8873062" y="4598529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7019058" y="4667805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1416710" y="1872933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3256584" y="1881089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8873062" y="1868821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983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/>
              <a:t>FLUOROZA SZKLIWA I </a:t>
            </a:r>
            <a:r>
              <a:rPr lang="pl-PL" sz="1800" b="1" dirty="0" smtClean="0"/>
              <a:t>KRWAWIENIE DZIĄSEŁ</a:t>
            </a:r>
            <a:endParaRPr lang="en-US" sz="1800" b="1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N=</a:t>
            </a:r>
            <a:r>
              <a:rPr lang="en-GB" sz="1000" dirty="0">
                <a:solidFill>
                  <a:srgbClr val="7F7F7F"/>
                </a:solidFill>
              </a:rPr>
              <a:t>2024/2205/1733/3265/2356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12" name="Wykres 11"/>
          <p:cNvGraphicFramePr/>
          <p:nvPr>
            <p:extLst/>
          </p:nvPr>
        </p:nvGraphicFramePr>
        <p:xfrm>
          <a:off x="1718378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" name="Wykres 60"/>
          <p:cNvGraphicFramePr/>
          <p:nvPr>
            <p:extLst/>
          </p:nvPr>
        </p:nvGraphicFramePr>
        <p:xfrm>
          <a:off x="3809336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Wykres 61"/>
          <p:cNvGraphicFramePr/>
          <p:nvPr>
            <p:extLst/>
          </p:nvPr>
        </p:nvGraphicFramePr>
        <p:xfrm>
          <a:off x="5900294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Wykres 62"/>
          <p:cNvGraphicFramePr/>
          <p:nvPr>
            <p:extLst/>
          </p:nvPr>
        </p:nvGraphicFramePr>
        <p:xfrm>
          <a:off x="7991252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Wykres 63"/>
          <p:cNvGraphicFramePr/>
          <p:nvPr>
            <p:extLst/>
          </p:nvPr>
        </p:nvGraphicFramePr>
        <p:xfrm>
          <a:off x="10082211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5341177" y="1843739"/>
            <a:ext cx="309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FLUOROZA SZKLIWA</a:t>
            </a:r>
          </a:p>
        </p:txBody>
      </p:sp>
      <p:sp>
        <p:nvSpPr>
          <p:cNvPr id="98" name="pole tekstowe 97"/>
          <p:cNvSpPr txBox="1"/>
          <p:nvPr/>
        </p:nvSpPr>
        <p:spPr>
          <a:xfrm>
            <a:off x="3801467" y="3946311"/>
            <a:ext cx="617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F497D"/>
                </a:solidFill>
              </a:rPr>
              <a:t>KRWAWIENIE </a:t>
            </a:r>
            <a:r>
              <a:rPr lang="pl-PL" sz="2400" b="1" dirty="0">
                <a:solidFill>
                  <a:srgbClr val="1F497D"/>
                </a:solidFill>
              </a:rPr>
              <a:t>DZIĄSEŁ</a:t>
            </a:r>
          </a:p>
        </p:txBody>
      </p:sp>
      <p:graphicFrame>
        <p:nvGraphicFramePr>
          <p:cNvPr id="99" name="Wykres 98"/>
          <p:cNvGraphicFramePr/>
          <p:nvPr>
            <p:extLst/>
          </p:nvPr>
        </p:nvGraphicFramePr>
        <p:xfrm>
          <a:off x="1718378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0" name="Wykres 99"/>
          <p:cNvGraphicFramePr/>
          <p:nvPr>
            <p:extLst/>
          </p:nvPr>
        </p:nvGraphicFramePr>
        <p:xfrm>
          <a:off x="3809336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1" name="Wykres 100"/>
          <p:cNvGraphicFramePr/>
          <p:nvPr>
            <p:extLst/>
          </p:nvPr>
        </p:nvGraphicFramePr>
        <p:xfrm>
          <a:off x="5900294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3" name="Wykres 102"/>
          <p:cNvGraphicFramePr/>
          <p:nvPr>
            <p:extLst/>
          </p:nvPr>
        </p:nvGraphicFramePr>
        <p:xfrm>
          <a:off x="10082211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4" name="Wykres 103"/>
          <p:cNvGraphicFramePr/>
          <p:nvPr>
            <p:extLst/>
          </p:nvPr>
        </p:nvGraphicFramePr>
        <p:xfrm>
          <a:off x="7991252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5" name="Wykres 104"/>
          <p:cNvGraphicFramePr/>
          <p:nvPr>
            <p:extLst/>
          </p:nvPr>
        </p:nvGraphicFramePr>
        <p:xfrm>
          <a:off x="4195" y="3730765"/>
          <a:ext cx="1488544" cy="83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3" name="Tytuł 3"/>
          <p:cNvSpPr txBox="1">
            <a:spLocks/>
          </p:cNvSpPr>
          <p:nvPr/>
        </p:nvSpPr>
        <p:spPr>
          <a:xfrm>
            <a:off x="311154" y="412590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>
                <a:latin typeface="+mn-lt"/>
              </a:rPr>
              <a:t>Fluoroza szkliwa dotyczy niewielkiego odsetka dzieci, relatywnie więcej przypadków poza normą występuje u dzieci z </a:t>
            </a:r>
            <a:r>
              <a:rPr lang="pl-PL" dirty="0" smtClean="0">
                <a:latin typeface="+mn-lt"/>
              </a:rPr>
              <a:t>województw łódzkiego i świętokrzyskiego. Krwawienie dziąseł występuje zdecydowanie częściej u dzieci z województwa kujawsko-pomorskiego.</a:t>
            </a:r>
            <a:endParaRPr lang="en-US" dirty="0">
              <a:latin typeface="+mn-lt"/>
            </a:endParaRPr>
          </a:p>
        </p:txBody>
      </p:sp>
      <p:graphicFrame>
        <p:nvGraphicFramePr>
          <p:cNvPr id="44" name="Tabela 43"/>
          <p:cNvGraphicFramePr>
            <a:graphicFrameLocks noGrp="1"/>
          </p:cNvGraphicFramePr>
          <p:nvPr>
            <p:extLst/>
          </p:nvPr>
        </p:nvGraphicFramePr>
        <p:xfrm>
          <a:off x="1667789" y="1492703"/>
          <a:ext cx="1044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30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>
                <a:solidFill>
                  <a:srgbClr val="7F7F7F"/>
                </a:solidFill>
              </a:rPr>
              <a:t>istotnie wyższy wynik przy 95% poziomie ufności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3709105" y="2442150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5785920" y="2330239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1954515" y="2330239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9972882" y="4454470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7874004" y="4561481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5785920" y="4454470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11842624" y="4454470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1371552" y="5748241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5568521" y="5770703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7781693" y="5833821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5619138" y="3680905"/>
            <a:ext cx="291030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7695367" y="3723437"/>
            <a:ext cx="291030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ABE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552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EROZJA ZĘBÓW I URAZY STOMATOLOGICZNE</a:t>
            </a:r>
            <a:endParaRPr lang="en-US" sz="1800" b="1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en-GB" sz="1000" dirty="0">
                <a:solidFill>
                  <a:srgbClr val="7F7F7F"/>
                </a:solidFill>
              </a:rPr>
              <a:t>2024/2205/1733/3265/2356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52" name="Tabela 51"/>
          <p:cNvGraphicFramePr>
            <a:graphicFrameLocks noGrp="1"/>
          </p:cNvGraphicFramePr>
          <p:nvPr>
            <p:extLst/>
          </p:nvPr>
        </p:nvGraphicFramePr>
        <p:xfrm>
          <a:off x="1667789" y="1492703"/>
          <a:ext cx="1044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12" name="Wykres 11"/>
          <p:cNvGraphicFramePr/>
          <p:nvPr>
            <p:extLst/>
          </p:nvPr>
        </p:nvGraphicFramePr>
        <p:xfrm>
          <a:off x="1718378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" name="Wykres 60"/>
          <p:cNvGraphicFramePr/>
          <p:nvPr>
            <p:extLst/>
          </p:nvPr>
        </p:nvGraphicFramePr>
        <p:xfrm>
          <a:off x="3809336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Wykres 61"/>
          <p:cNvGraphicFramePr/>
          <p:nvPr>
            <p:extLst/>
          </p:nvPr>
        </p:nvGraphicFramePr>
        <p:xfrm>
          <a:off x="5900294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Wykres 62"/>
          <p:cNvGraphicFramePr/>
          <p:nvPr>
            <p:extLst/>
          </p:nvPr>
        </p:nvGraphicFramePr>
        <p:xfrm>
          <a:off x="7991252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Wykres 63"/>
          <p:cNvGraphicFramePr/>
          <p:nvPr>
            <p:extLst/>
          </p:nvPr>
        </p:nvGraphicFramePr>
        <p:xfrm>
          <a:off x="10082211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5341177" y="1843739"/>
            <a:ext cx="309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EROZJA ZĘBÓW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" name="pole tekstowe 97"/>
          <p:cNvSpPr txBox="1"/>
          <p:nvPr/>
        </p:nvSpPr>
        <p:spPr>
          <a:xfrm>
            <a:off x="3801467" y="3946311"/>
            <a:ext cx="617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F497D"/>
                </a:solidFill>
              </a:rPr>
              <a:t>URAZY STOMATOLOGICZNE</a:t>
            </a:r>
            <a:endParaRPr lang="pl-PL" sz="2400" b="1" dirty="0">
              <a:solidFill>
                <a:srgbClr val="1F497D"/>
              </a:solidFill>
            </a:endParaRPr>
          </a:p>
        </p:txBody>
      </p:sp>
      <p:graphicFrame>
        <p:nvGraphicFramePr>
          <p:cNvPr id="99" name="Wykres 98"/>
          <p:cNvGraphicFramePr/>
          <p:nvPr>
            <p:extLst/>
          </p:nvPr>
        </p:nvGraphicFramePr>
        <p:xfrm>
          <a:off x="1718378" y="442506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0" name="Wykres 99"/>
          <p:cNvGraphicFramePr/>
          <p:nvPr>
            <p:extLst/>
          </p:nvPr>
        </p:nvGraphicFramePr>
        <p:xfrm>
          <a:off x="3809336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1" name="Wykres 100"/>
          <p:cNvGraphicFramePr/>
          <p:nvPr>
            <p:extLst/>
          </p:nvPr>
        </p:nvGraphicFramePr>
        <p:xfrm>
          <a:off x="5900294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3" name="Wykres 102"/>
          <p:cNvGraphicFramePr/>
          <p:nvPr>
            <p:extLst/>
          </p:nvPr>
        </p:nvGraphicFramePr>
        <p:xfrm>
          <a:off x="10082211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4" name="Wykres 103"/>
          <p:cNvGraphicFramePr/>
          <p:nvPr>
            <p:extLst/>
          </p:nvPr>
        </p:nvGraphicFramePr>
        <p:xfrm>
          <a:off x="7991252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5" name="Wykres 104"/>
          <p:cNvGraphicFramePr/>
          <p:nvPr>
            <p:extLst/>
          </p:nvPr>
        </p:nvGraphicFramePr>
        <p:xfrm>
          <a:off x="61345" y="4842415"/>
          <a:ext cx="1100705" cy="83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1" name="Wykres 30"/>
          <p:cNvGraphicFramePr/>
          <p:nvPr>
            <p:extLst/>
          </p:nvPr>
        </p:nvGraphicFramePr>
        <p:xfrm>
          <a:off x="147070" y="2677667"/>
          <a:ext cx="1488544" cy="94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5" name="Tytuł 3"/>
          <p:cNvSpPr txBox="1">
            <a:spLocks/>
          </p:cNvSpPr>
          <p:nvPr/>
        </p:nvSpPr>
        <p:spPr>
          <a:xfrm>
            <a:off x="311154" y="412590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>
                <a:latin typeface="+mn-lt"/>
              </a:rPr>
              <a:t>Erozja zębów jest obserwowana bardzo rzadko. Relatywnie </a:t>
            </a:r>
            <a:r>
              <a:rPr lang="pl-PL" dirty="0" smtClean="0">
                <a:latin typeface="+mn-lt"/>
              </a:rPr>
              <a:t>najrzadziej </a:t>
            </a:r>
            <a:r>
              <a:rPr lang="pl-PL" dirty="0">
                <a:latin typeface="+mn-lt"/>
              </a:rPr>
              <a:t>występuje u dzieci z województwa </a:t>
            </a:r>
            <a:r>
              <a:rPr lang="pl-PL" dirty="0" smtClean="0">
                <a:latin typeface="+mn-lt"/>
              </a:rPr>
              <a:t>lubelskiego. Z kolei urazy stomatologiczne najczęściej odnotowywane są w kujawsko-pomorskim, jednak są to rzadkie przypadki.</a:t>
            </a:r>
            <a:endParaRPr lang="en-US" dirty="0">
              <a:latin typeface="+mn-lt"/>
            </a:endParaRPr>
          </a:p>
        </p:txBody>
      </p:sp>
      <p:sp>
        <p:nvSpPr>
          <p:cNvPr id="33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5807933" y="2341543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9981731" y="2390148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1992444" y="2374908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5785920" y="4453584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11954515" y="4453584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 smtClean="0">
                <a:solidFill>
                  <a:srgbClr val="C00000"/>
                </a:solidFill>
                <a:latin typeface="Calibri"/>
              </a:rPr>
              <a:t>AC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7874004" y="4534070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9974111" y="4453584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1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WADY ZGRYZU I USZKODZENIE BŁONY ŚLUZOWEJ</a:t>
            </a:r>
            <a:endParaRPr lang="en-US" sz="1800" b="1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</a:t>
            </a:r>
            <a:r>
              <a:rPr lang="en-US" sz="1000" dirty="0" smtClean="0">
                <a:solidFill>
                  <a:srgbClr val="7F7F7F"/>
                </a:solidFill>
              </a:rPr>
              <a:t>=</a:t>
            </a:r>
            <a:r>
              <a:rPr lang="en-GB" sz="1000" dirty="0">
                <a:solidFill>
                  <a:srgbClr val="7F7F7F"/>
                </a:solidFill>
              </a:rPr>
              <a:t> 2024/2205/1733/3265/2356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4166520802"/>
              </p:ext>
            </p:extLst>
          </p:nvPr>
        </p:nvGraphicFramePr>
        <p:xfrm>
          <a:off x="1718378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" name="Wykres 60"/>
          <p:cNvGraphicFramePr/>
          <p:nvPr>
            <p:extLst>
              <p:ext uri="{D42A27DB-BD31-4B8C-83A1-F6EECF244321}">
                <p14:modId xmlns:p14="http://schemas.microsoft.com/office/powerpoint/2010/main" val="4135006482"/>
              </p:ext>
            </p:extLst>
          </p:nvPr>
        </p:nvGraphicFramePr>
        <p:xfrm>
          <a:off x="3809336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Wykres 61"/>
          <p:cNvGraphicFramePr/>
          <p:nvPr>
            <p:extLst>
              <p:ext uri="{D42A27DB-BD31-4B8C-83A1-F6EECF244321}">
                <p14:modId xmlns:p14="http://schemas.microsoft.com/office/powerpoint/2010/main" val="1886432060"/>
              </p:ext>
            </p:extLst>
          </p:nvPr>
        </p:nvGraphicFramePr>
        <p:xfrm>
          <a:off x="5900294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Wykres 62"/>
          <p:cNvGraphicFramePr/>
          <p:nvPr>
            <p:extLst>
              <p:ext uri="{D42A27DB-BD31-4B8C-83A1-F6EECF244321}">
                <p14:modId xmlns:p14="http://schemas.microsoft.com/office/powerpoint/2010/main" val="2912571607"/>
              </p:ext>
            </p:extLst>
          </p:nvPr>
        </p:nvGraphicFramePr>
        <p:xfrm>
          <a:off x="7991252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Wykres 63"/>
          <p:cNvGraphicFramePr/>
          <p:nvPr>
            <p:extLst>
              <p:ext uri="{D42A27DB-BD31-4B8C-83A1-F6EECF244321}">
                <p14:modId xmlns:p14="http://schemas.microsoft.com/office/powerpoint/2010/main" val="3344830775"/>
              </p:ext>
            </p:extLst>
          </p:nvPr>
        </p:nvGraphicFramePr>
        <p:xfrm>
          <a:off x="10082211" y="2333367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5341177" y="1843739"/>
            <a:ext cx="309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WADY ZGRYZU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" name="pole tekstowe 97"/>
          <p:cNvSpPr txBox="1"/>
          <p:nvPr/>
        </p:nvSpPr>
        <p:spPr>
          <a:xfrm>
            <a:off x="3801467" y="3946311"/>
            <a:ext cx="617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USZKODZENIE BŁONY ŚLUZOWEJ JAMY USTNEJ </a:t>
            </a:r>
          </a:p>
        </p:txBody>
      </p:sp>
      <p:graphicFrame>
        <p:nvGraphicFramePr>
          <p:cNvPr id="99" name="Wykres 98"/>
          <p:cNvGraphicFramePr/>
          <p:nvPr>
            <p:extLst>
              <p:ext uri="{D42A27DB-BD31-4B8C-83A1-F6EECF244321}">
                <p14:modId xmlns:p14="http://schemas.microsoft.com/office/powerpoint/2010/main" val="1548380035"/>
              </p:ext>
            </p:extLst>
          </p:nvPr>
        </p:nvGraphicFramePr>
        <p:xfrm>
          <a:off x="1718378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0" name="Wykres 99"/>
          <p:cNvGraphicFramePr/>
          <p:nvPr>
            <p:extLst>
              <p:ext uri="{D42A27DB-BD31-4B8C-83A1-F6EECF244321}">
                <p14:modId xmlns:p14="http://schemas.microsoft.com/office/powerpoint/2010/main" val="3785467059"/>
              </p:ext>
            </p:extLst>
          </p:nvPr>
        </p:nvGraphicFramePr>
        <p:xfrm>
          <a:off x="3809336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1" name="Wykres 100"/>
          <p:cNvGraphicFramePr/>
          <p:nvPr>
            <p:extLst>
              <p:ext uri="{D42A27DB-BD31-4B8C-83A1-F6EECF244321}">
                <p14:modId xmlns:p14="http://schemas.microsoft.com/office/powerpoint/2010/main" val="1650008922"/>
              </p:ext>
            </p:extLst>
          </p:nvPr>
        </p:nvGraphicFramePr>
        <p:xfrm>
          <a:off x="5900294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3" name="Wykres 102"/>
          <p:cNvGraphicFramePr/>
          <p:nvPr>
            <p:extLst>
              <p:ext uri="{D42A27DB-BD31-4B8C-83A1-F6EECF244321}">
                <p14:modId xmlns:p14="http://schemas.microsoft.com/office/powerpoint/2010/main" val="514023940"/>
              </p:ext>
            </p:extLst>
          </p:nvPr>
        </p:nvGraphicFramePr>
        <p:xfrm>
          <a:off x="10082211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4" name="Wykres 103"/>
          <p:cNvGraphicFramePr/>
          <p:nvPr>
            <p:extLst>
              <p:ext uri="{D42A27DB-BD31-4B8C-83A1-F6EECF244321}">
                <p14:modId xmlns:p14="http://schemas.microsoft.com/office/powerpoint/2010/main" val="84734513"/>
              </p:ext>
            </p:extLst>
          </p:nvPr>
        </p:nvGraphicFramePr>
        <p:xfrm>
          <a:off x="7991252" y="4444115"/>
          <a:ext cx="1990728" cy="163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5" name="Wykres 104"/>
          <p:cNvGraphicFramePr/>
          <p:nvPr>
            <p:extLst>
              <p:ext uri="{D42A27DB-BD31-4B8C-83A1-F6EECF244321}">
                <p14:modId xmlns:p14="http://schemas.microsoft.com/office/powerpoint/2010/main" val="1512801634"/>
              </p:ext>
            </p:extLst>
          </p:nvPr>
        </p:nvGraphicFramePr>
        <p:xfrm>
          <a:off x="51821" y="2731667"/>
          <a:ext cx="633979" cy="83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1" name="Wykres 30"/>
          <p:cNvGraphicFramePr/>
          <p:nvPr>
            <p:extLst>
              <p:ext uri="{D42A27DB-BD31-4B8C-83A1-F6EECF244321}">
                <p14:modId xmlns:p14="http://schemas.microsoft.com/office/powerpoint/2010/main" val="3143731222"/>
              </p:ext>
            </p:extLst>
          </p:nvPr>
        </p:nvGraphicFramePr>
        <p:xfrm>
          <a:off x="4195" y="4842415"/>
          <a:ext cx="1488544" cy="83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9" name="Tytuł 3"/>
          <p:cNvSpPr txBox="1">
            <a:spLocks/>
          </p:cNvSpPr>
          <p:nvPr/>
        </p:nvSpPr>
        <p:spPr>
          <a:xfrm>
            <a:off x="311154" y="412590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Wady zgryzu najczęściej występują wśród dzieci z województwa łódzkiego, a najrzadziej u dzieci z wielkopolskiego. Uszkodzenie błony śluzowej występuje najczęściej w województwie kujawsko-pomorskim, ale jest to marginalne zjawisko.</a:t>
            </a:r>
            <a:endParaRPr lang="en-US" dirty="0">
              <a:latin typeface="+mn-lt"/>
            </a:endParaRPr>
          </a:p>
        </p:txBody>
      </p:sp>
      <p:graphicFrame>
        <p:nvGraphicFramePr>
          <p:cNvPr id="60" name="Tabe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21783"/>
              </p:ext>
            </p:extLst>
          </p:nvPr>
        </p:nvGraphicFramePr>
        <p:xfrm>
          <a:off x="1667789" y="1492703"/>
          <a:ext cx="1044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46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9974111" y="4478840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7887607" y="4571440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5803178" y="4478840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1451844" y="5713190"/>
            <a:ext cx="285204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BCD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10183891" y="2871062"/>
            <a:ext cx="379606" cy="18496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ABCD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4349879" y="2911478"/>
            <a:ext cx="177088" cy="18496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8591766" y="2911478"/>
            <a:ext cx="235705" cy="18496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2246519" y="3036731"/>
            <a:ext cx="177088" cy="18496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7501442" y="3099823"/>
            <a:ext cx="345096" cy="18496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ABDE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3284819" y="3133431"/>
            <a:ext cx="177088" cy="18496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5359569" y="3214107"/>
            <a:ext cx="177088" cy="18496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9544708" y="3225180"/>
            <a:ext cx="177088" cy="18496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 smtClean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8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ela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76409"/>
              </p:ext>
            </p:extLst>
          </p:nvPr>
        </p:nvGraphicFramePr>
        <p:xfrm>
          <a:off x="3261951" y="1718632"/>
          <a:ext cx="8447991" cy="423016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52790">
                  <a:extLst>
                    <a:ext uri="{9D8B030D-6E8A-4147-A177-3AD203B41FA5}">
                      <a16:colId xmlns:a16="http://schemas.microsoft.com/office/drawing/2014/main" xmlns="" val="3879207945"/>
                    </a:ext>
                  </a:extLst>
                </a:gridCol>
                <a:gridCol w="340319">
                  <a:extLst>
                    <a:ext uri="{9D8B030D-6E8A-4147-A177-3AD203B41FA5}">
                      <a16:colId xmlns:a16="http://schemas.microsoft.com/office/drawing/2014/main" xmlns="" val="1543305864"/>
                    </a:ext>
                  </a:extLst>
                </a:gridCol>
                <a:gridCol w="1337467">
                  <a:extLst>
                    <a:ext uri="{9D8B030D-6E8A-4147-A177-3AD203B41FA5}">
                      <a16:colId xmlns:a16="http://schemas.microsoft.com/office/drawing/2014/main" xmlns="" val="340761520"/>
                    </a:ext>
                  </a:extLst>
                </a:gridCol>
                <a:gridCol w="340319">
                  <a:extLst>
                    <a:ext uri="{9D8B030D-6E8A-4147-A177-3AD203B41FA5}">
                      <a16:colId xmlns:a16="http://schemas.microsoft.com/office/drawing/2014/main" xmlns="" val="2102539995"/>
                    </a:ext>
                  </a:extLst>
                </a:gridCol>
                <a:gridCol w="1381203">
                  <a:extLst>
                    <a:ext uri="{9D8B030D-6E8A-4147-A177-3AD203B41FA5}">
                      <a16:colId xmlns:a16="http://schemas.microsoft.com/office/drawing/2014/main" xmlns="" val="3591670179"/>
                    </a:ext>
                  </a:extLst>
                </a:gridCol>
                <a:gridCol w="340319">
                  <a:extLst>
                    <a:ext uri="{9D8B030D-6E8A-4147-A177-3AD203B41FA5}">
                      <a16:colId xmlns:a16="http://schemas.microsoft.com/office/drawing/2014/main" xmlns="" val="3578544196"/>
                    </a:ext>
                  </a:extLst>
                </a:gridCol>
                <a:gridCol w="1326534">
                  <a:extLst>
                    <a:ext uri="{9D8B030D-6E8A-4147-A177-3AD203B41FA5}">
                      <a16:colId xmlns:a16="http://schemas.microsoft.com/office/drawing/2014/main" xmlns="" val="2988857292"/>
                    </a:ext>
                  </a:extLst>
                </a:gridCol>
                <a:gridCol w="340319">
                  <a:extLst>
                    <a:ext uri="{9D8B030D-6E8A-4147-A177-3AD203B41FA5}">
                      <a16:colId xmlns:a16="http://schemas.microsoft.com/office/drawing/2014/main" xmlns="" val="1810720487"/>
                    </a:ext>
                  </a:extLst>
                </a:gridCol>
                <a:gridCol w="1348402">
                  <a:extLst>
                    <a:ext uri="{9D8B030D-6E8A-4147-A177-3AD203B41FA5}">
                      <a16:colId xmlns:a16="http://schemas.microsoft.com/office/drawing/2014/main" xmlns="" val="1361748445"/>
                    </a:ext>
                  </a:extLst>
                </a:gridCol>
                <a:gridCol w="340319">
                  <a:extLst>
                    <a:ext uri="{9D8B030D-6E8A-4147-A177-3AD203B41FA5}">
                      <a16:colId xmlns:a16="http://schemas.microsoft.com/office/drawing/2014/main" xmlns="" val="2419032704"/>
                    </a:ext>
                  </a:extLst>
                </a:gridCol>
              </a:tblGrid>
              <a:tr h="325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082952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38003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546868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2717284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173427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958826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571595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879503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903749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120334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1712123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0154924"/>
                  </a:ext>
                </a:extLst>
              </a:tr>
              <a:tr h="325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780287"/>
                  </a:ext>
                </a:extLst>
              </a:tr>
            </a:tbl>
          </a:graphicData>
        </a:graphic>
      </p:graphicFrame>
      <p:sp>
        <p:nvSpPr>
          <p:cNvPr id="3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RODZAJE WAD ZGRYZU</a:t>
            </a:r>
            <a:endParaRPr lang="en-US" sz="1800" b="1" dirty="0"/>
          </a:p>
        </p:txBody>
      </p:sp>
      <p:sp>
        <p:nvSpPr>
          <p:cNvPr id="72" name="pole tekstowe 71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N=</a:t>
            </a:r>
            <a:r>
              <a:rPr lang="pl-PL" sz="1000" dirty="0">
                <a:solidFill>
                  <a:srgbClr val="7F7F7F"/>
                </a:solidFill>
              </a:rPr>
              <a:t>1994/2207/1950/2290/1724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80" name="Tabela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989815"/>
              </p:ext>
            </p:extLst>
          </p:nvPr>
        </p:nvGraphicFramePr>
        <p:xfrm>
          <a:off x="421967" y="1252231"/>
          <a:ext cx="11448000" cy="4680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8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Brak wady zgryzu</a:t>
                      </a:r>
                      <a:endParaRPr kumimoji="0" lang="pl-PL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64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65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67 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AC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70 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ABCD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Występuje wada zgryzu</a:t>
                      </a:r>
                      <a:endParaRPr kumimoji="0" lang="pl-PL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36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35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40 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ABDE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33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7999634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l-PL" sz="1400" b="1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l-PL" sz="1400" b="1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l-PL" sz="1400" b="1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l-PL" sz="1400" b="1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9539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wada klasy 1</a:t>
                      </a: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C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33017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wada klasy 2</a:t>
                      </a: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26094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wada klasy 3</a:t>
                      </a: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45902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wada tylko zębowa</a:t>
                      </a: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14 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ABDE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083113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wyraźnie zaznaczona wada kostna</a:t>
                      </a: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BD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236667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marL="91440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l-PL" sz="1400" b="1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l-PL" sz="1400" b="1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l-PL" sz="1400" b="1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l-PL" sz="1400" b="1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3122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zgryz głęboki</a:t>
                      </a: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 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 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ADE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 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ADE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34862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zgryz otwarty</a:t>
                      </a: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BD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515205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zgryz krzyżowy</a:t>
                      </a: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 </a:t>
                      </a:r>
                      <a:r>
                        <a:rPr lang="en-GB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400" b="1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DE</a:t>
                      </a:r>
                      <a:endParaRPr lang="en-GB" sz="1400" b="1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400" b="1" kern="1200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35786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zgryz przewieszony</a:t>
                      </a:r>
                    </a:p>
                  </a:txBody>
                  <a:tcPr marL="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4817700"/>
                  </a:ext>
                </a:extLst>
              </a:tr>
            </a:tbl>
          </a:graphicData>
        </a:graphic>
      </p:graphicFrame>
      <p:grpSp>
        <p:nvGrpSpPr>
          <p:cNvPr id="81" name="Grupa 80"/>
          <p:cNvGrpSpPr/>
          <p:nvPr/>
        </p:nvGrpSpPr>
        <p:grpSpPr>
          <a:xfrm>
            <a:off x="10001971" y="6042961"/>
            <a:ext cx="1636268" cy="220806"/>
            <a:chOff x="10210990" y="5300292"/>
            <a:chExt cx="1636268" cy="220806"/>
          </a:xfrm>
        </p:grpSpPr>
        <p:sp>
          <p:nvSpPr>
            <p:cNvPr id="82" name="pole tekstowe 81"/>
            <p:cNvSpPr txBox="1"/>
            <p:nvPr/>
          </p:nvSpPr>
          <p:spPr>
            <a:xfrm>
              <a:off x="10210990" y="5305098"/>
              <a:ext cx="360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400" dirty="0" smtClean="0">
                  <a:solidFill>
                    <a:srgbClr val="404040"/>
                  </a:solidFill>
                </a:rPr>
                <a:t>xx</a:t>
              </a:r>
              <a:endParaRPr lang="pl-PL" sz="1600" dirty="0">
                <a:solidFill>
                  <a:srgbClr val="404040"/>
                </a:solidFill>
              </a:endParaRPr>
            </a:p>
          </p:txBody>
        </p:sp>
        <p:sp>
          <p:nvSpPr>
            <p:cNvPr id="83" name="pole tekstowe 82"/>
            <p:cNvSpPr txBox="1"/>
            <p:nvPr/>
          </p:nvSpPr>
          <p:spPr>
            <a:xfrm>
              <a:off x="10606760" y="5300292"/>
              <a:ext cx="124049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pl-PL" sz="1200" dirty="0" smtClean="0"/>
                <a:t>- poprzednia edycja</a:t>
              </a:r>
              <a:endParaRPr lang="pl-PL" sz="1200" dirty="0"/>
            </a:p>
          </p:txBody>
        </p:sp>
      </p:grpSp>
      <p:sp>
        <p:nvSpPr>
          <p:cNvPr id="107" name="Tytuł 3"/>
          <p:cNvSpPr txBox="1">
            <a:spLocks/>
          </p:cNvSpPr>
          <p:nvPr/>
        </p:nvSpPr>
        <p:spPr>
          <a:xfrm>
            <a:off x="311154" y="412590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>
                <a:latin typeface="+mn-lt"/>
              </a:rPr>
              <a:t>Wady zgryzu </a:t>
            </a:r>
            <a:r>
              <a:rPr lang="pl-PL" dirty="0" smtClean="0">
                <a:latin typeface="+mn-lt"/>
              </a:rPr>
              <a:t>częściej </a:t>
            </a:r>
            <a:r>
              <a:rPr lang="pl-PL" dirty="0">
                <a:latin typeface="+mn-lt"/>
              </a:rPr>
              <a:t>występują u dzieci z </a:t>
            </a:r>
            <a:r>
              <a:rPr lang="pl-PL" dirty="0" smtClean="0">
                <a:latin typeface="+mn-lt"/>
              </a:rPr>
              <a:t>województwa łódzkiego w porównaniu do pozostałych województw.</a:t>
            </a:r>
            <a:endParaRPr lang="en-US" dirty="0">
              <a:latin typeface="+mn-lt"/>
            </a:endParaRPr>
          </a:p>
        </p:txBody>
      </p:sp>
      <p:sp>
        <p:nvSpPr>
          <p:cNvPr id="108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 smtClean="0">
                <a:solidFill>
                  <a:srgbClr val="7F7F7F"/>
                </a:solidFill>
              </a:rPr>
              <a:t>istotnie wyższy wynik </a:t>
            </a:r>
            <a:r>
              <a:rPr lang="pl-PL" sz="1000" i="1" kern="0" dirty="0">
                <a:solidFill>
                  <a:srgbClr val="7F7F7F"/>
                </a:solidFill>
              </a:rPr>
              <a:t>przy 95% poziomie ufności</a:t>
            </a:r>
          </a:p>
        </p:txBody>
      </p:sp>
    </p:spTree>
    <p:extLst>
      <p:ext uri="{BB962C8B-B14F-4D97-AF65-F5344CB8AC3E}">
        <p14:creationId xmlns:p14="http://schemas.microsoft.com/office/powerpoint/2010/main" val="23096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Tabela 75"/>
          <p:cNvGraphicFramePr>
            <a:graphicFrameLocks noGrp="1"/>
          </p:cNvGraphicFramePr>
          <p:nvPr>
            <p:extLst/>
          </p:nvPr>
        </p:nvGraphicFramePr>
        <p:xfrm>
          <a:off x="3517557" y="2115356"/>
          <a:ext cx="842254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509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684509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684509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684509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684509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3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/>
              <a:t>ZALECENIA STOMATOLOGÓW</a:t>
            </a:r>
            <a:endParaRPr lang="en-US" sz="1800" b="1" dirty="0"/>
          </a:p>
        </p:txBody>
      </p:sp>
      <p:sp>
        <p:nvSpPr>
          <p:cNvPr id="72" name="pole tekstowe 71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N=</a:t>
            </a:r>
            <a:r>
              <a:rPr lang="en-GB" sz="1000" dirty="0">
                <a:solidFill>
                  <a:srgbClr val="7F7F7F"/>
                </a:solidFill>
              </a:rPr>
              <a:t>2024/2205/1733/3265/2356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07" name="Tytuł 3"/>
          <p:cNvSpPr txBox="1">
            <a:spLocks/>
          </p:cNvSpPr>
          <p:nvPr/>
        </p:nvSpPr>
        <p:spPr>
          <a:xfrm>
            <a:off x="311154" y="412590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Dzieci z województwa świętokrzyskiego najczęściej były kierowane na leczenie, natomiast dzieci z lubelskiego najrzadziej – u co czwartego nie było potrzeby leczenia. Dzieci z kujawsko-pomorskiego częściej niż inne były kierowane na szybkie leczenie oraz natychmiastowe leczenie. Wśród dzieci ze świętokrzyskiego przeważało skierowanie na leczenie zapobiegawcze.</a:t>
            </a:r>
            <a:endParaRPr lang="en-US" dirty="0">
              <a:latin typeface="+mn-lt"/>
            </a:endParaRPr>
          </a:p>
        </p:txBody>
      </p:sp>
      <p:sp>
        <p:nvSpPr>
          <p:cNvPr id="108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>
                <a:solidFill>
                  <a:srgbClr val="7F7F7F"/>
                </a:solidFill>
              </a:rPr>
              <a:t>istotnie wyższy wynik przy 95% poziomie ufności</a:t>
            </a:r>
          </a:p>
        </p:txBody>
      </p:sp>
      <p:graphicFrame>
        <p:nvGraphicFramePr>
          <p:cNvPr id="69" name="Tabe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70466"/>
              </p:ext>
            </p:extLst>
          </p:nvPr>
        </p:nvGraphicFramePr>
        <p:xfrm>
          <a:off x="70336" y="2697698"/>
          <a:ext cx="3517557" cy="2671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7557">
                  <a:extLst>
                    <a:ext uri="{9D8B030D-6E8A-4147-A177-3AD203B41FA5}">
                      <a16:colId xmlns:a16="http://schemas.microsoft.com/office/drawing/2014/main" xmlns="" val="3922105896"/>
                    </a:ext>
                  </a:extLst>
                </a:gridCol>
              </a:tblGrid>
              <a:tr h="253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brak potrzeby leczenia</a:t>
                      </a:r>
                    </a:p>
                  </a:txBody>
                  <a:tcPr marL="9358" marR="9358" marT="93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2611767"/>
                  </a:ext>
                </a:extLst>
              </a:tr>
              <a:tr h="388919"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8" marR="9358" marT="93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9588012"/>
                  </a:ext>
                </a:extLst>
              </a:tr>
              <a:tr h="49045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leczenie zapobiegawcze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8827585"/>
                  </a:ext>
                </a:extLst>
              </a:tr>
              <a:tr h="49045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skierowanie na kompleksową ocenę lub leczenie stomatologiczne (stanu ogólnego)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63667"/>
                  </a:ext>
                </a:extLst>
              </a:tr>
              <a:tr h="450231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szybkie leczenie (zawierające </a:t>
                      </a:r>
                      <a:r>
                        <a:rPr lang="pl-PL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skaling</a:t>
                      </a:r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1186100"/>
                  </a:ext>
                </a:extLst>
              </a:tr>
              <a:tr h="551358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natychmiastowe (pilne) leczenie z powodu bólu lub zakażenia zębów i/lub jamy ustnej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6658902"/>
                  </a:ext>
                </a:extLst>
              </a:tr>
            </a:tbl>
          </a:graphicData>
        </a:graphic>
      </p:graphicFrame>
      <p:cxnSp>
        <p:nvCxnSpPr>
          <p:cNvPr id="73" name="Łącznik prosty 72"/>
          <p:cNvCxnSpPr/>
          <p:nvPr/>
        </p:nvCxnSpPr>
        <p:spPr>
          <a:xfrm flipV="1">
            <a:off x="447082" y="3288722"/>
            <a:ext cx="11263949" cy="312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Wykres 73"/>
          <p:cNvGraphicFramePr/>
          <p:nvPr>
            <p:extLst/>
          </p:nvPr>
        </p:nvGraphicFramePr>
        <p:xfrm>
          <a:off x="3614383" y="2487383"/>
          <a:ext cx="1645680" cy="309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5" name="Wykres 74"/>
          <p:cNvGraphicFramePr/>
          <p:nvPr>
            <p:extLst/>
          </p:nvPr>
        </p:nvGraphicFramePr>
        <p:xfrm>
          <a:off x="5307310" y="2472756"/>
          <a:ext cx="1645680" cy="309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7" name="Wykres 76"/>
          <p:cNvGraphicFramePr/>
          <p:nvPr>
            <p:extLst/>
          </p:nvPr>
        </p:nvGraphicFramePr>
        <p:xfrm>
          <a:off x="6989580" y="2485829"/>
          <a:ext cx="1645680" cy="309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5" name="Wykres 84"/>
          <p:cNvGraphicFramePr/>
          <p:nvPr>
            <p:extLst/>
          </p:nvPr>
        </p:nvGraphicFramePr>
        <p:xfrm>
          <a:off x="8757883" y="2485829"/>
          <a:ext cx="1645680" cy="309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2" name="Wykres 91"/>
          <p:cNvGraphicFramePr/>
          <p:nvPr>
            <p:extLst/>
          </p:nvPr>
        </p:nvGraphicFramePr>
        <p:xfrm>
          <a:off x="10545829" y="2486945"/>
          <a:ext cx="1645680" cy="309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Prostokąt 14"/>
          <p:cNvSpPr/>
          <p:nvPr/>
        </p:nvSpPr>
        <p:spPr>
          <a:xfrm>
            <a:off x="6079056" y="2702439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230150" y="3639631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ABCE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364249" y="4585485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364249" y="5039408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571341" y="3639631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8264268" y="3645486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1850614" y="3648684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365340" y="4108312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ABCE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7425636" y="4108312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11138193" y="4114662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4198101" y="2702439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7595409" y="2701480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11160174" y="2709575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7619501" y="4585485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>
                <a:solidFill>
                  <a:srgbClr val="C00000"/>
                </a:solidFill>
                <a:latin typeface="Calibri"/>
              </a:rPr>
              <a:t>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919005" y="4586899"/>
            <a:ext cx="218655" cy="2223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7428684" y="5062658"/>
            <a:ext cx="218655" cy="2223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10953177" y="5062658"/>
            <a:ext cx="218655" cy="2223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5667411" y="5035031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09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125730" y="2626851"/>
            <a:ext cx="4572000" cy="1181863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latin typeface="+mn-lt"/>
              </a:rPr>
              <a:t>APPENDIX</a:t>
            </a:r>
            <a:endParaRPr lang="en-GB" sz="4400" b="1" dirty="0">
              <a:latin typeface="+mn-lt"/>
            </a:endParaRPr>
          </a:p>
        </p:txBody>
      </p:sp>
      <p:pic>
        <p:nvPicPr>
          <p:cNvPr id="9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0"/>
          <a:stretch/>
        </p:blipFill>
        <p:spPr>
          <a:xfrm>
            <a:off x="0" y="-1"/>
            <a:ext cx="7678405" cy="6865559"/>
          </a:xfrm>
        </p:spPr>
      </p:pic>
    </p:spTree>
    <p:extLst>
      <p:ext uri="{BB962C8B-B14F-4D97-AF65-F5344CB8AC3E}">
        <p14:creationId xmlns:p14="http://schemas.microsoft.com/office/powerpoint/2010/main" val="26846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/>
          <p:nvPr/>
        </p:nvCxnSpPr>
        <p:spPr>
          <a:xfrm flipH="1">
            <a:off x="1847654" y="1340133"/>
            <a:ext cx="1063" cy="1864980"/>
          </a:xfrm>
          <a:prstGeom prst="line">
            <a:avLst/>
          </a:prstGeom>
          <a:ln cap="rnd">
            <a:solidFill>
              <a:schemeClr val="bg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"/>
          <p:cNvCxnSpPr/>
          <p:nvPr/>
        </p:nvCxnSpPr>
        <p:spPr>
          <a:xfrm flipH="1">
            <a:off x="1847654" y="3707878"/>
            <a:ext cx="2631" cy="1197497"/>
          </a:xfrm>
          <a:prstGeom prst="line">
            <a:avLst/>
          </a:prstGeom>
          <a:ln cap="rnd">
            <a:solidFill>
              <a:schemeClr val="bg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8"/>
          <p:cNvGrpSpPr/>
          <p:nvPr/>
        </p:nvGrpSpPr>
        <p:grpSpPr>
          <a:xfrm>
            <a:off x="448969" y="3583732"/>
            <a:ext cx="1002761" cy="978847"/>
            <a:chOff x="361950" y="1438275"/>
            <a:chExt cx="1078946" cy="1078946"/>
          </a:xfrm>
        </p:grpSpPr>
        <p:sp>
          <p:nvSpPr>
            <p:cNvPr id="9" name="Oval 9"/>
            <p:cNvSpPr/>
            <p:nvPr/>
          </p:nvSpPr>
          <p:spPr>
            <a:xfrm>
              <a:off x="361950" y="1438275"/>
              <a:ext cx="1078946" cy="10789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 dirty="0"/>
            </a:p>
          </p:txBody>
        </p:sp>
        <p:sp>
          <p:nvSpPr>
            <p:cNvPr id="10" name="Freeform 6"/>
            <p:cNvSpPr>
              <a:spLocks noChangeAspect="1"/>
            </p:cNvSpPr>
            <p:nvPr/>
          </p:nvSpPr>
          <p:spPr bwMode="auto">
            <a:xfrm>
              <a:off x="623719" y="1650642"/>
              <a:ext cx="584028" cy="584028"/>
            </a:xfrm>
            <a:custGeom>
              <a:avLst/>
              <a:gdLst/>
              <a:ahLst/>
              <a:cxnLst>
                <a:cxn ang="0">
                  <a:pos x="134" y="129"/>
                </a:cxn>
                <a:cxn ang="0">
                  <a:pos x="119" y="133"/>
                </a:cxn>
                <a:cxn ang="0">
                  <a:pos x="106" y="132"/>
                </a:cxn>
                <a:cxn ang="0">
                  <a:pos x="193" y="52"/>
                </a:cxn>
                <a:cxn ang="0">
                  <a:pos x="217" y="51"/>
                </a:cxn>
                <a:cxn ang="0">
                  <a:pos x="238" y="28"/>
                </a:cxn>
                <a:cxn ang="0">
                  <a:pos x="218" y="27"/>
                </a:cxn>
                <a:cxn ang="0">
                  <a:pos x="219" y="19"/>
                </a:cxn>
                <a:cxn ang="0">
                  <a:pos x="211" y="20"/>
                </a:cxn>
                <a:cxn ang="0">
                  <a:pos x="210" y="0"/>
                </a:cxn>
                <a:cxn ang="0">
                  <a:pos x="187" y="21"/>
                </a:cxn>
                <a:cxn ang="0">
                  <a:pos x="186" y="45"/>
                </a:cxn>
                <a:cxn ang="0">
                  <a:pos x="109" y="19"/>
                </a:cxn>
                <a:cxn ang="0">
                  <a:pos x="0" y="129"/>
                </a:cxn>
                <a:cxn ang="0">
                  <a:pos x="109" y="238"/>
                </a:cxn>
                <a:cxn ang="0">
                  <a:pos x="219" y="129"/>
                </a:cxn>
                <a:cxn ang="0">
                  <a:pos x="178" y="75"/>
                </a:cxn>
                <a:cxn ang="0">
                  <a:pos x="171" y="190"/>
                </a:cxn>
                <a:cxn ang="0">
                  <a:pos x="48" y="190"/>
                </a:cxn>
                <a:cxn ang="0">
                  <a:pos x="48" y="67"/>
                </a:cxn>
                <a:cxn ang="0">
                  <a:pos x="167" y="64"/>
                </a:cxn>
                <a:cxn ang="0">
                  <a:pos x="109" y="61"/>
                </a:cxn>
                <a:cxn ang="0">
                  <a:pos x="42" y="129"/>
                </a:cxn>
                <a:cxn ang="0">
                  <a:pos x="109" y="196"/>
                </a:cxn>
                <a:cxn ang="0">
                  <a:pos x="177" y="129"/>
                </a:cxn>
                <a:cxn ang="0">
                  <a:pos x="147" y="105"/>
                </a:cxn>
                <a:cxn ang="0">
                  <a:pos x="141" y="161"/>
                </a:cxn>
                <a:cxn ang="0">
                  <a:pos x="77" y="161"/>
                </a:cxn>
                <a:cxn ang="0">
                  <a:pos x="77" y="97"/>
                </a:cxn>
                <a:cxn ang="0">
                  <a:pos x="138" y="94"/>
                </a:cxn>
                <a:cxn ang="0">
                  <a:pos x="109" y="104"/>
                </a:cxn>
                <a:cxn ang="0">
                  <a:pos x="109" y="154"/>
                </a:cxn>
              </a:cxnLst>
              <a:rect l="0" t="0" r="r" b="b"/>
              <a:pathLst>
                <a:path w="238" h="238">
                  <a:moveTo>
                    <a:pt x="109" y="154"/>
                  </a:moveTo>
                  <a:cubicBezTo>
                    <a:pt x="123" y="154"/>
                    <a:pt x="134" y="143"/>
                    <a:pt x="134" y="129"/>
                  </a:cubicBezTo>
                  <a:cubicBezTo>
                    <a:pt x="134" y="126"/>
                    <a:pt x="134" y="122"/>
                    <a:pt x="133" y="120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15" y="137"/>
                    <a:pt x="108" y="136"/>
                    <a:pt x="106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8" y="134"/>
                    <a:pt x="111" y="134"/>
                    <a:pt x="113" y="132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6" y="52"/>
                    <a:pt x="217" y="51"/>
                    <a:pt x="217" y="51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8" y="30"/>
                    <a:pt x="238" y="29"/>
                    <a:pt x="238" y="28"/>
                  </a:cubicBezTo>
                  <a:cubicBezTo>
                    <a:pt x="237" y="27"/>
                    <a:pt x="237" y="27"/>
                    <a:pt x="236" y="27"/>
                  </a:cubicBezTo>
                  <a:cubicBezTo>
                    <a:pt x="218" y="27"/>
                    <a:pt x="218" y="27"/>
                    <a:pt x="218" y="27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1" y="24"/>
                    <a:pt x="221" y="21"/>
                    <a:pt x="219" y="19"/>
                  </a:cubicBezTo>
                  <a:cubicBezTo>
                    <a:pt x="217" y="17"/>
                    <a:pt x="214" y="17"/>
                    <a:pt x="212" y="1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1"/>
                    <a:pt x="211" y="1"/>
                    <a:pt x="210" y="0"/>
                  </a:cubicBezTo>
                  <a:cubicBezTo>
                    <a:pt x="209" y="0"/>
                    <a:pt x="208" y="0"/>
                    <a:pt x="207" y="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6" y="22"/>
                    <a:pt x="186" y="23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64" y="30"/>
                    <a:pt x="138" y="19"/>
                    <a:pt x="109" y="19"/>
                  </a:cubicBezTo>
                  <a:cubicBezTo>
                    <a:pt x="79" y="19"/>
                    <a:pt x="52" y="32"/>
                    <a:pt x="32" y="51"/>
                  </a:cubicBezTo>
                  <a:cubicBezTo>
                    <a:pt x="12" y="71"/>
                    <a:pt x="0" y="99"/>
                    <a:pt x="0" y="129"/>
                  </a:cubicBezTo>
                  <a:cubicBezTo>
                    <a:pt x="0" y="159"/>
                    <a:pt x="12" y="186"/>
                    <a:pt x="32" y="206"/>
                  </a:cubicBezTo>
                  <a:cubicBezTo>
                    <a:pt x="52" y="226"/>
                    <a:pt x="79" y="238"/>
                    <a:pt x="109" y="238"/>
                  </a:cubicBezTo>
                  <a:cubicBezTo>
                    <a:pt x="139" y="238"/>
                    <a:pt x="167" y="226"/>
                    <a:pt x="187" y="206"/>
                  </a:cubicBezTo>
                  <a:cubicBezTo>
                    <a:pt x="206" y="186"/>
                    <a:pt x="219" y="159"/>
                    <a:pt x="219" y="129"/>
                  </a:cubicBezTo>
                  <a:cubicBezTo>
                    <a:pt x="219" y="102"/>
                    <a:pt x="209" y="78"/>
                    <a:pt x="194" y="59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89" y="90"/>
                    <a:pt x="196" y="108"/>
                    <a:pt x="196" y="129"/>
                  </a:cubicBezTo>
                  <a:cubicBezTo>
                    <a:pt x="196" y="153"/>
                    <a:pt x="186" y="175"/>
                    <a:pt x="171" y="190"/>
                  </a:cubicBezTo>
                  <a:cubicBezTo>
                    <a:pt x="155" y="206"/>
                    <a:pt x="133" y="216"/>
                    <a:pt x="109" y="216"/>
                  </a:cubicBezTo>
                  <a:cubicBezTo>
                    <a:pt x="85" y="216"/>
                    <a:pt x="63" y="206"/>
                    <a:pt x="48" y="190"/>
                  </a:cubicBezTo>
                  <a:cubicBezTo>
                    <a:pt x="32" y="175"/>
                    <a:pt x="22" y="153"/>
                    <a:pt x="22" y="129"/>
                  </a:cubicBezTo>
                  <a:cubicBezTo>
                    <a:pt x="22" y="105"/>
                    <a:pt x="32" y="83"/>
                    <a:pt x="48" y="67"/>
                  </a:cubicBezTo>
                  <a:cubicBezTo>
                    <a:pt x="63" y="51"/>
                    <a:pt x="85" y="42"/>
                    <a:pt x="109" y="42"/>
                  </a:cubicBezTo>
                  <a:cubicBezTo>
                    <a:pt x="132" y="42"/>
                    <a:pt x="152" y="50"/>
                    <a:pt x="167" y="64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42" y="67"/>
                    <a:pt x="126" y="61"/>
                    <a:pt x="109" y="61"/>
                  </a:cubicBezTo>
                  <a:cubicBezTo>
                    <a:pt x="91" y="61"/>
                    <a:pt x="74" y="69"/>
                    <a:pt x="61" y="81"/>
                  </a:cubicBezTo>
                  <a:cubicBezTo>
                    <a:pt x="49" y="93"/>
                    <a:pt x="42" y="110"/>
                    <a:pt x="42" y="129"/>
                  </a:cubicBezTo>
                  <a:cubicBezTo>
                    <a:pt x="42" y="147"/>
                    <a:pt x="49" y="164"/>
                    <a:pt x="61" y="177"/>
                  </a:cubicBezTo>
                  <a:cubicBezTo>
                    <a:pt x="74" y="189"/>
                    <a:pt x="91" y="196"/>
                    <a:pt x="109" y="196"/>
                  </a:cubicBezTo>
                  <a:cubicBezTo>
                    <a:pt x="128" y="196"/>
                    <a:pt x="145" y="189"/>
                    <a:pt x="157" y="177"/>
                  </a:cubicBezTo>
                  <a:cubicBezTo>
                    <a:pt x="169" y="164"/>
                    <a:pt x="177" y="147"/>
                    <a:pt x="177" y="129"/>
                  </a:cubicBezTo>
                  <a:cubicBezTo>
                    <a:pt x="177" y="114"/>
                    <a:pt x="172" y="100"/>
                    <a:pt x="164" y="89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52" y="112"/>
                    <a:pt x="154" y="120"/>
                    <a:pt x="154" y="129"/>
                  </a:cubicBezTo>
                  <a:cubicBezTo>
                    <a:pt x="154" y="141"/>
                    <a:pt x="149" y="152"/>
                    <a:pt x="141" y="161"/>
                  </a:cubicBezTo>
                  <a:cubicBezTo>
                    <a:pt x="133" y="169"/>
                    <a:pt x="122" y="174"/>
                    <a:pt x="109" y="174"/>
                  </a:cubicBezTo>
                  <a:cubicBezTo>
                    <a:pt x="97" y="174"/>
                    <a:pt x="85" y="169"/>
                    <a:pt x="77" y="161"/>
                  </a:cubicBezTo>
                  <a:cubicBezTo>
                    <a:pt x="69" y="152"/>
                    <a:pt x="64" y="141"/>
                    <a:pt x="64" y="129"/>
                  </a:cubicBezTo>
                  <a:cubicBezTo>
                    <a:pt x="64" y="116"/>
                    <a:pt x="69" y="105"/>
                    <a:pt x="77" y="97"/>
                  </a:cubicBezTo>
                  <a:cubicBezTo>
                    <a:pt x="85" y="89"/>
                    <a:pt x="97" y="84"/>
                    <a:pt x="109" y="84"/>
                  </a:cubicBezTo>
                  <a:cubicBezTo>
                    <a:pt x="120" y="84"/>
                    <a:pt x="130" y="87"/>
                    <a:pt x="138" y="94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19" y="105"/>
                    <a:pt x="114" y="104"/>
                    <a:pt x="109" y="104"/>
                  </a:cubicBezTo>
                  <a:cubicBezTo>
                    <a:pt x="95" y="104"/>
                    <a:pt x="84" y="115"/>
                    <a:pt x="84" y="129"/>
                  </a:cubicBezTo>
                  <a:cubicBezTo>
                    <a:pt x="84" y="143"/>
                    <a:pt x="95" y="154"/>
                    <a:pt x="109" y="15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ext Placeholder 4"/>
          <p:cNvSpPr txBox="1">
            <a:spLocks/>
          </p:cNvSpPr>
          <p:nvPr/>
        </p:nvSpPr>
        <p:spPr>
          <a:xfrm>
            <a:off x="308929" y="217307"/>
            <a:ext cx="8967721" cy="590215"/>
          </a:xfrm>
          <a:prstGeom prst="rect">
            <a:avLst/>
          </a:prstGeom>
        </p:spPr>
        <p:txBody>
          <a:bodyPr/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133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33" dirty="0">
                <a:solidFill>
                  <a:schemeClr val="bg2"/>
                </a:solidFill>
              </a:rPr>
              <a:t>TŁO BADAWCZE I CELE</a:t>
            </a:r>
            <a:endParaRPr lang="en-US" sz="2533" dirty="0">
              <a:solidFill>
                <a:schemeClr val="bg2"/>
              </a:solidFill>
            </a:endParaRPr>
          </a:p>
        </p:txBody>
      </p:sp>
      <p:grpSp>
        <p:nvGrpSpPr>
          <p:cNvPr id="11" name="Group 17"/>
          <p:cNvGrpSpPr/>
          <p:nvPr/>
        </p:nvGrpSpPr>
        <p:grpSpPr>
          <a:xfrm>
            <a:off x="457514" y="1442301"/>
            <a:ext cx="1002761" cy="978847"/>
            <a:chOff x="4807108" y="2318027"/>
            <a:chExt cx="1078946" cy="1078946"/>
          </a:xfrm>
        </p:grpSpPr>
        <p:sp>
          <p:nvSpPr>
            <p:cNvPr id="12" name="Oval 18"/>
            <p:cNvSpPr/>
            <p:nvPr/>
          </p:nvSpPr>
          <p:spPr>
            <a:xfrm>
              <a:off x="4807108" y="2318027"/>
              <a:ext cx="1078946" cy="10789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 dirty="0"/>
            </a:p>
          </p:txBody>
        </p:sp>
        <p:grpSp>
          <p:nvGrpSpPr>
            <p:cNvPr id="13" name="Group 19"/>
            <p:cNvGrpSpPr>
              <a:grpSpLocks noChangeAspect="1"/>
            </p:cNvGrpSpPr>
            <p:nvPr/>
          </p:nvGrpSpPr>
          <p:grpSpPr>
            <a:xfrm>
              <a:off x="5068273" y="2574844"/>
              <a:ext cx="556616" cy="565313"/>
              <a:chOff x="1784350" y="4652963"/>
              <a:chExt cx="812800" cy="825500"/>
            </a:xfrm>
            <a:solidFill>
              <a:schemeClr val="bg1"/>
            </a:solidFill>
          </p:grpSpPr>
          <p:sp>
            <p:nvSpPr>
              <p:cNvPr id="14" name="Freeform 26"/>
              <p:cNvSpPr>
                <a:spLocks noEditPoints="1"/>
              </p:cNvSpPr>
              <p:nvPr/>
            </p:nvSpPr>
            <p:spPr bwMode="auto">
              <a:xfrm>
                <a:off x="2082800" y="4652963"/>
                <a:ext cx="514350" cy="539750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32" y="2"/>
                  </a:cxn>
                  <a:cxn ang="0">
                    <a:pos x="102" y="12"/>
                  </a:cxn>
                  <a:cxn ang="0">
                    <a:pos x="74" y="26"/>
                  </a:cxn>
                  <a:cxn ang="0">
                    <a:pos x="50" y="46"/>
                  </a:cxn>
                  <a:cxn ang="0">
                    <a:pos x="32" y="70"/>
                  </a:cxn>
                  <a:cxn ang="0">
                    <a:pos x="16" y="96"/>
                  </a:cxn>
                  <a:cxn ang="0">
                    <a:pos x="8" y="126"/>
                  </a:cxn>
                  <a:cxn ang="0">
                    <a:pos x="4" y="158"/>
                  </a:cxn>
                  <a:cxn ang="0">
                    <a:pos x="4" y="174"/>
                  </a:cxn>
                  <a:cxn ang="0">
                    <a:pos x="10" y="202"/>
                  </a:cxn>
                  <a:cxn ang="0">
                    <a:pos x="20" y="228"/>
                  </a:cxn>
                  <a:cxn ang="0">
                    <a:pos x="42" y="262"/>
                  </a:cxn>
                  <a:cxn ang="0">
                    <a:pos x="36" y="340"/>
                  </a:cxn>
                  <a:cxn ang="0">
                    <a:pos x="82" y="294"/>
                  </a:cxn>
                  <a:cxn ang="0">
                    <a:pos x="120" y="312"/>
                  </a:cxn>
                  <a:cxn ang="0">
                    <a:pos x="164" y="318"/>
                  </a:cxn>
                  <a:cxn ang="0">
                    <a:pos x="180" y="318"/>
                  </a:cxn>
                  <a:cxn ang="0">
                    <a:pos x="212" y="310"/>
                  </a:cxn>
                  <a:cxn ang="0">
                    <a:pos x="240" y="298"/>
                  </a:cxn>
                  <a:cxn ang="0">
                    <a:pos x="266" y="282"/>
                  </a:cxn>
                  <a:cxn ang="0">
                    <a:pos x="288" y="260"/>
                  </a:cxn>
                  <a:cxn ang="0">
                    <a:pos x="304" y="234"/>
                  </a:cxn>
                  <a:cxn ang="0">
                    <a:pos x="316" y="206"/>
                  </a:cxn>
                  <a:cxn ang="0">
                    <a:pos x="322" y="174"/>
                  </a:cxn>
                  <a:cxn ang="0">
                    <a:pos x="324" y="158"/>
                  </a:cxn>
                  <a:cxn ang="0">
                    <a:pos x="320" y="126"/>
                  </a:cxn>
                  <a:cxn ang="0">
                    <a:pos x="312" y="96"/>
                  </a:cxn>
                  <a:cxn ang="0">
                    <a:pos x="296" y="70"/>
                  </a:cxn>
                  <a:cxn ang="0">
                    <a:pos x="276" y="46"/>
                  </a:cxn>
                  <a:cxn ang="0">
                    <a:pos x="254" y="26"/>
                  </a:cxn>
                  <a:cxn ang="0">
                    <a:pos x="226" y="12"/>
                  </a:cxn>
                  <a:cxn ang="0">
                    <a:pos x="196" y="2"/>
                  </a:cxn>
                  <a:cxn ang="0">
                    <a:pos x="164" y="0"/>
                  </a:cxn>
                  <a:cxn ang="0">
                    <a:pos x="164" y="272"/>
                  </a:cxn>
                  <a:cxn ang="0">
                    <a:pos x="140" y="270"/>
                  </a:cxn>
                  <a:cxn ang="0">
                    <a:pos x="100" y="254"/>
                  </a:cxn>
                  <a:cxn ang="0">
                    <a:pos x="70" y="222"/>
                  </a:cxn>
                  <a:cxn ang="0">
                    <a:pos x="52" y="182"/>
                  </a:cxn>
                  <a:cxn ang="0">
                    <a:pos x="50" y="158"/>
                  </a:cxn>
                  <a:cxn ang="0">
                    <a:pos x="58" y="114"/>
                  </a:cxn>
                  <a:cxn ang="0">
                    <a:pos x="84" y="78"/>
                  </a:cxn>
                  <a:cxn ang="0">
                    <a:pos x="120" y="54"/>
                  </a:cxn>
                  <a:cxn ang="0">
                    <a:pos x="164" y="44"/>
                  </a:cxn>
                  <a:cxn ang="0">
                    <a:pos x="186" y="48"/>
                  </a:cxn>
                  <a:cxn ang="0">
                    <a:pos x="228" y="64"/>
                  </a:cxn>
                  <a:cxn ang="0">
                    <a:pos x="258" y="94"/>
                  </a:cxn>
                  <a:cxn ang="0">
                    <a:pos x="276" y="136"/>
                  </a:cxn>
                  <a:cxn ang="0">
                    <a:pos x="278" y="158"/>
                  </a:cxn>
                  <a:cxn ang="0">
                    <a:pos x="270" y="202"/>
                  </a:cxn>
                  <a:cxn ang="0">
                    <a:pos x="244" y="240"/>
                  </a:cxn>
                  <a:cxn ang="0">
                    <a:pos x="208" y="264"/>
                  </a:cxn>
                  <a:cxn ang="0">
                    <a:pos x="164" y="272"/>
                  </a:cxn>
                </a:cxnLst>
                <a:rect l="0" t="0" r="r" b="b"/>
                <a:pathLst>
                  <a:path w="324" h="340">
                    <a:moveTo>
                      <a:pt x="164" y="0"/>
                    </a:moveTo>
                    <a:lnTo>
                      <a:pt x="164" y="0"/>
                    </a:lnTo>
                    <a:lnTo>
                      <a:pt x="148" y="0"/>
                    </a:lnTo>
                    <a:lnTo>
                      <a:pt x="132" y="2"/>
                    </a:lnTo>
                    <a:lnTo>
                      <a:pt x="116" y="6"/>
                    </a:lnTo>
                    <a:lnTo>
                      <a:pt x="102" y="12"/>
                    </a:lnTo>
                    <a:lnTo>
                      <a:pt x="88" y="18"/>
                    </a:lnTo>
                    <a:lnTo>
                      <a:pt x="74" y="26"/>
                    </a:lnTo>
                    <a:lnTo>
                      <a:pt x="62" y="36"/>
                    </a:lnTo>
                    <a:lnTo>
                      <a:pt x="50" y="46"/>
                    </a:lnTo>
                    <a:lnTo>
                      <a:pt x="40" y="58"/>
                    </a:lnTo>
                    <a:lnTo>
                      <a:pt x="32" y="70"/>
                    </a:lnTo>
                    <a:lnTo>
                      <a:pt x="24" y="82"/>
                    </a:lnTo>
                    <a:lnTo>
                      <a:pt x="16" y="96"/>
                    </a:lnTo>
                    <a:lnTo>
                      <a:pt x="12" y="112"/>
                    </a:lnTo>
                    <a:lnTo>
                      <a:pt x="8" y="126"/>
                    </a:lnTo>
                    <a:lnTo>
                      <a:pt x="4" y="142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74"/>
                    </a:lnTo>
                    <a:lnTo>
                      <a:pt x="6" y="188"/>
                    </a:lnTo>
                    <a:lnTo>
                      <a:pt x="10" y="202"/>
                    </a:lnTo>
                    <a:lnTo>
                      <a:pt x="14" y="214"/>
                    </a:lnTo>
                    <a:lnTo>
                      <a:pt x="20" y="228"/>
                    </a:lnTo>
                    <a:lnTo>
                      <a:pt x="26" y="240"/>
                    </a:lnTo>
                    <a:lnTo>
                      <a:pt x="42" y="262"/>
                    </a:lnTo>
                    <a:lnTo>
                      <a:pt x="0" y="302"/>
                    </a:lnTo>
                    <a:lnTo>
                      <a:pt x="36" y="340"/>
                    </a:lnTo>
                    <a:lnTo>
                      <a:pt x="82" y="294"/>
                    </a:lnTo>
                    <a:lnTo>
                      <a:pt x="82" y="294"/>
                    </a:lnTo>
                    <a:lnTo>
                      <a:pt x="100" y="304"/>
                    </a:lnTo>
                    <a:lnTo>
                      <a:pt x="120" y="312"/>
                    </a:lnTo>
                    <a:lnTo>
                      <a:pt x="142" y="316"/>
                    </a:lnTo>
                    <a:lnTo>
                      <a:pt x="164" y="318"/>
                    </a:lnTo>
                    <a:lnTo>
                      <a:pt x="164" y="318"/>
                    </a:lnTo>
                    <a:lnTo>
                      <a:pt x="180" y="318"/>
                    </a:lnTo>
                    <a:lnTo>
                      <a:pt x="196" y="314"/>
                    </a:lnTo>
                    <a:lnTo>
                      <a:pt x="212" y="310"/>
                    </a:lnTo>
                    <a:lnTo>
                      <a:pt x="226" y="306"/>
                    </a:lnTo>
                    <a:lnTo>
                      <a:pt x="240" y="298"/>
                    </a:lnTo>
                    <a:lnTo>
                      <a:pt x="254" y="290"/>
                    </a:lnTo>
                    <a:lnTo>
                      <a:pt x="266" y="282"/>
                    </a:lnTo>
                    <a:lnTo>
                      <a:pt x="276" y="272"/>
                    </a:lnTo>
                    <a:lnTo>
                      <a:pt x="288" y="260"/>
                    </a:lnTo>
                    <a:lnTo>
                      <a:pt x="296" y="248"/>
                    </a:lnTo>
                    <a:lnTo>
                      <a:pt x="304" y="234"/>
                    </a:lnTo>
                    <a:lnTo>
                      <a:pt x="312" y="220"/>
                    </a:lnTo>
                    <a:lnTo>
                      <a:pt x="316" y="206"/>
                    </a:lnTo>
                    <a:lnTo>
                      <a:pt x="320" y="190"/>
                    </a:lnTo>
                    <a:lnTo>
                      <a:pt x="322" y="174"/>
                    </a:lnTo>
                    <a:lnTo>
                      <a:pt x="324" y="158"/>
                    </a:lnTo>
                    <a:lnTo>
                      <a:pt x="324" y="158"/>
                    </a:lnTo>
                    <a:lnTo>
                      <a:pt x="322" y="142"/>
                    </a:lnTo>
                    <a:lnTo>
                      <a:pt x="320" y="126"/>
                    </a:lnTo>
                    <a:lnTo>
                      <a:pt x="316" y="112"/>
                    </a:lnTo>
                    <a:lnTo>
                      <a:pt x="312" y="96"/>
                    </a:lnTo>
                    <a:lnTo>
                      <a:pt x="304" y="82"/>
                    </a:lnTo>
                    <a:lnTo>
                      <a:pt x="296" y="70"/>
                    </a:lnTo>
                    <a:lnTo>
                      <a:pt x="288" y="58"/>
                    </a:lnTo>
                    <a:lnTo>
                      <a:pt x="276" y="46"/>
                    </a:lnTo>
                    <a:lnTo>
                      <a:pt x="266" y="36"/>
                    </a:lnTo>
                    <a:lnTo>
                      <a:pt x="254" y="26"/>
                    </a:lnTo>
                    <a:lnTo>
                      <a:pt x="240" y="18"/>
                    </a:lnTo>
                    <a:lnTo>
                      <a:pt x="226" y="12"/>
                    </a:lnTo>
                    <a:lnTo>
                      <a:pt x="212" y="6"/>
                    </a:lnTo>
                    <a:lnTo>
                      <a:pt x="196" y="2"/>
                    </a:lnTo>
                    <a:lnTo>
                      <a:pt x="180" y="0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  <a:moveTo>
                      <a:pt x="164" y="272"/>
                    </a:moveTo>
                    <a:lnTo>
                      <a:pt x="164" y="272"/>
                    </a:lnTo>
                    <a:lnTo>
                      <a:pt x="140" y="270"/>
                    </a:lnTo>
                    <a:lnTo>
                      <a:pt x="120" y="264"/>
                    </a:lnTo>
                    <a:lnTo>
                      <a:pt x="100" y="254"/>
                    </a:lnTo>
                    <a:lnTo>
                      <a:pt x="84" y="240"/>
                    </a:lnTo>
                    <a:lnTo>
                      <a:pt x="70" y="222"/>
                    </a:lnTo>
                    <a:lnTo>
                      <a:pt x="58" y="202"/>
                    </a:lnTo>
                    <a:lnTo>
                      <a:pt x="52" y="182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52" y="136"/>
                    </a:lnTo>
                    <a:lnTo>
                      <a:pt x="58" y="114"/>
                    </a:lnTo>
                    <a:lnTo>
                      <a:pt x="70" y="94"/>
                    </a:lnTo>
                    <a:lnTo>
                      <a:pt x="84" y="78"/>
                    </a:lnTo>
                    <a:lnTo>
                      <a:pt x="100" y="64"/>
                    </a:lnTo>
                    <a:lnTo>
                      <a:pt x="120" y="54"/>
                    </a:lnTo>
                    <a:lnTo>
                      <a:pt x="140" y="48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86" y="48"/>
                    </a:lnTo>
                    <a:lnTo>
                      <a:pt x="208" y="54"/>
                    </a:lnTo>
                    <a:lnTo>
                      <a:pt x="228" y="64"/>
                    </a:lnTo>
                    <a:lnTo>
                      <a:pt x="244" y="78"/>
                    </a:lnTo>
                    <a:lnTo>
                      <a:pt x="258" y="94"/>
                    </a:lnTo>
                    <a:lnTo>
                      <a:pt x="270" y="114"/>
                    </a:lnTo>
                    <a:lnTo>
                      <a:pt x="276" y="136"/>
                    </a:lnTo>
                    <a:lnTo>
                      <a:pt x="278" y="158"/>
                    </a:lnTo>
                    <a:lnTo>
                      <a:pt x="278" y="158"/>
                    </a:lnTo>
                    <a:lnTo>
                      <a:pt x="276" y="182"/>
                    </a:lnTo>
                    <a:lnTo>
                      <a:pt x="270" y="202"/>
                    </a:lnTo>
                    <a:lnTo>
                      <a:pt x="258" y="222"/>
                    </a:lnTo>
                    <a:lnTo>
                      <a:pt x="244" y="240"/>
                    </a:lnTo>
                    <a:lnTo>
                      <a:pt x="228" y="254"/>
                    </a:lnTo>
                    <a:lnTo>
                      <a:pt x="208" y="264"/>
                    </a:lnTo>
                    <a:lnTo>
                      <a:pt x="186" y="270"/>
                    </a:lnTo>
                    <a:lnTo>
                      <a:pt x="164" y="272"/>
                    </a:lnTo>
                    <a:lnTo>
                      <a:pt x="164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27"/>
              <p:cNvSpPr>
                <a:spLocks/>
              </p:cNvSpPr>
              <p:nvPr/>
            </p:nvSpPr>
            <p:spPr bwMode="auto">
              <a:xfrm>
                <a:off x="2187575" y="4754563"/>
                <a:ext cx="180975" cy="18097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86" y="4"/>
                  </a:cxn>
                  <a:cxn ang="0">
                    <a:pos x="66" y="10"/>
                  </a:cxn>
                  <a:cxn ang="0">
                    <a:pos x="48" y="20"/>
                  </a:cxn>
                  <a:cxn ang="0">
                    <a:pos x="32" y="32"/>
                  </a:cxn>
                  <a:cxn ang="0">
                    <a:pos x="20" y="48"/>
                  </a:cxn>
                  <a:cxn ang="0">
                    <a:pos x="10" y="66"/>
                  </a:cxn>
                  <a:cxn ang="0">
                    <a:pos x="2" y="8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8" y="114"/>
                  </a:cxn>
                  <a:cxn ang="0">
                    <a:pos x="8" y="114"/>
                  </a:cxn>
                  <a:cxn ang="0">
                    <a:pos x="12" y="114"/>
                  </a:cxn>
                  <a:cxn ang="0">
                    <a:pos x="14" y="112"/>
                  </a:cxn>
                  <a:cxn ang="0">
                    <a:pos x="16" y="110"/>
                  </a:cxn>
                  <a:cxn ang="0">
                    <a:pos x="16" y="106"/>
                  </a:cxn>
                  <a:cxn ang="0">
                    <a:pos x="16" y="106"/>
                  </a:cxn>
                  <a:cxn ang="0">
                    <a:pos x="16" y="106"/>
                  </a:cxn>
                  <a:cxn ang="0">
                    <a:pos x="20" y="90"/>
                  </a:cxn>
                  <a:cxn ang="0">
                    <a:pos x="26" y="74"/>
                  </a:cxn>
                  <a:cxn ang="0">
                    <a:pos x="34" y="58"/>
                  </a:cxn>
                  <a:cxn ang="0">
                    <a:pos x="44" y="46"/>
                  </a:cxn>
                  <a:cxn ang="0">
                    <a:pos x="58" y="34"/>
                  </a:cxn>
                  <a:cxn ang="0">
                    <a:pos x="72" y="26"/>
                  </a:cxn>
                  <a:cxn ang="0">
                    <a:pos x="88" y="20"/>
                  </a:cxn>
                  <a:cxn ang="0">
                    <a:pos x="106" y="18"/>
                  </a:cxn>
                  <a:cxn ang="0">
                    <a:pos x="106" y="18"/>
                  </a:cxn>
                  <a:cxn ang="0">
                    <a:pos x="106" y="18"/>
                  </a:cxn>
                  <a:cxn ang="0">
                    <a:pos x="110" y="16"/>
                  </a:cxn>
                  <a:cxn ang="0">
                    <a:pos x="112" y="14"/>
                  </a:cxn>
                  <a:cxn ang="0">
                    <a:pos x="114" y="12"/>
                  </a:cxn>
                  <a:cxn ang="0">
                    <a:pos x="114" y="8"/>
                  </a:cxn>
                  <a:cxn ang="0">
                    <a:pos x="114" y="8"/>
                  </a:cxn>
                  <a:cxn ang="0">
                    <a:pos x="114" y="6"/>
                  </a:cxn>
                  <a:cxn ang="0">
                    <a:pos x="112" y="2"/>
                  </a:cxn>
                  <a:cxn ang="0">
                    <a:pos x="110" y="0"/>
                  </a:cxn>
                  <a:cxn ang="0">
                    <a:pos x="106" y="0"/>
                  </a:cxn>
                  <a:cxn ang="0">
                    <a:pos x="106" y="0"/>
                  </a:cxn>
                </a:cxnLst>
                <a:rect l="0" t="0" r="r" b="b"/>
                <a:pathLst>
                  <a:path w="114" h="114">
                    <a:moveTo>
                      <a:pt x="106" y="0"/>
                    </a:moveTo>
                    <a:lnTo>
                      <a:pt x="106" y="0"/>
                    </a:lnTo>
                    <a:lnTo>
                      <a:pt x="106" y="0"/>
                    </a:lnTo>
                    <a:lnTo>
                      <a:pt x="86" y="4"/>
                    </a:lnTo>
                    <a:lnTo>
                      <a:pt x="66" y="10"/>
                    </a:lnTo>
                    <a:lnTo>
                      <a:pt x="48" y="20"/>
                    </a:lnTo>
                    <a:lnTo>
                      <a:pt x="32" y="32"/>
                    </a:lnTo>
                    <a:lnTo>
                      <a:pt x="20" y="48"/>
                    </a:lnTo>
                    <a:lnTo>
                      <a:pt x="10" y="66"/>
                    </a:lnTo>
                    <a:lnTo>
                      <a:pt x="2" y="8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8" y="114"/>
                    </a:lnTo>
                    <a:lnTo>
                      <a:pt x="8" y="114"/>
                    </a:lnTo>
                    <a:lnTo>
                      <a:pt x="12" y="114"/>
                    </a:lnTo>
                    <a:lnTo>
                      <a:pt x="14" y="112"/>
                    </a:lnTo>
                    <a:lnTo>
                      <a:pt x="16" y="110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20" y="90"/>
                    </a:lnTo>
                    <a:lnTo>
                      <a:pt x="26" y="74"/>
                    </a:lnTo>
                    <a:lnTo>
                      <a:pt x="34" y="58"/>
                    </a:lnTo>
                    <a:lnTo>
                      <a:pt x="44" y="46"/>
                    </a:lnTo>
                    <a:lnTo>
                      <a:pt x="58" y="34"/>
                    </a:lnTo>
                    <a:lnTo>
                      <a:pt x="72" y="26"/>
                    </a:lnTo>
                    <a:lnTo>
                      <a:pt x="88" y="20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10" y="16"/>
                    </a:lnTo>
                    <a:lnTo>
                      <a:pt x="112" y="14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2" y="2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>
                <a:off x="1784350" y="5135563"/>
                <a:ext cx="349250" cy="342900"/>
              </a:xfrm>
              <a:custGeom>
                <a:avLst/>
                <a:gdLst/>
                <a:ahLst/>
                <a:cxnLst>
                  <a:cxn ang="0">
                    <a:pos x="14" y="138"/>
                  </a:cxn>
                  <a:cxn ang="0">
                    <a:pos x="14" y="138"/>
                  </a:cxn>
                  <a:cxn ang="0">
                    <a:pos x="8" y="146"/>
                  </a:cxn>
                  <a:cxn ang="0">
                    <a:pos x="4" y="152"/>
                  </a:cxn>
                  <a:cxn ang="0">
                    <a:pos x="2" y="162"/>
                  </a:cxn>
                  <a:cxn ang="0">
                    <a:pos x="0" y="170"/>
                  </a:cxn>
                  <a:cxn ang="0">
                    <a:pos x="2" y="178"/>
                  </a:cxn>
                  <a:cxn ang="0">
                    <a:pos x="4" y="188"/>
                  </a:cxn>
                  <a:cxn ang="0">
                    <a:pos x="8" y="196"/>
                  </a:cxn>
                  <a:cxn ang="0">
                    <a:pos x="14" y="202"/>
                  </a:cxn>
                  <a:cxn ang="0">
                    <a:pos x="14" y="202"/>
                  </a:cxn>
                  <a:cxn ang="0">
                    <a:pos x="20" y="208"/>
                  </a:cxn>
                  <a:cxn ang="0">
                    <a:pos x="28" y="212"/>
                  </a:cxn>
                  <a:cxn ang="0">
                    <a:pos x="38" y="216"/>
                  </a:cxn>
                  <a:cxn ang="0">
                    <a:pos x="46" y="216"/>
                  </a:cxn>
                  <a:cxn ang="0">
                    <a:pos x="54" y="216"/>
                  </a:cxn>
                  <a:cxn ang="0">
                    <a:pos x="64" y="214"/>
                  </a:cxn>
                  <a:cxn ang="0">
                    <a:pos x="72" y="210"/>
                  </a:cxn>
                  <a:cxn ang="0">
                    <a:pos x="78" y="204"/>
                  </a:cxn>
                  <a:cxn ang="0">
                    <a:pos x="220" y="66"/>
                  </a:cxn>
                  <a:cxn ang="0">
                    <a:pos x="156" y="0"/>
                  </a:cxn>
                  <a:cxn ang="0">
                    <a:pos x="14" y="138"/>
                  </a:cxn>
                </a:cxnLst>
                <a:rect l="0" t="0" r="r" b="b"/>
                <a:pathLst>
                  <a:path w="220" h="216">
                    <a:moveTo>
                      <a:pt x="14" y="138"/>
                    </a:moveTo>
                    <a:lnTo>
                      <a:pt x="14" y="138"/>
                    </a:lnTo>
                    <a:lnTo>
                      <a:pt x="8" y="146"/>
                    </a:lnTo>
                    <a:lnTo>
                      <a:pt x="4" y="152"/>
                    </a:lnTo>
                    <a:lnTo>
                      <a:pt x="2" y="162"/>
                    </a:lnTo>
                    <a:lnTo>
                      <a:pt x="0" y="170"/>
                    </a:lnTo>
                    <a:lnTo>
                      <a:pt x="2" y="178"/>
                    </a:lnTo>
                    <a:lnTo>
                      <a:pt x="4" y="188"/>
                    </a:lnTo>
                    <a:lnTo>
                      <a:pt x="8" y="196"/>
                    </a:lnTo>
                    <a:lnTo>
                      <a:pt x="14" y="202"/>
                    </a:lnTo>
                    <a:lnTo>
                      <a:pt x="14" y="202"/>
                    </a:lnTo>
                    <a:lnTo>
                      <a:pt x="20" y="208"/>
                    </a:lnTo>
                    <a:lnTo>
                      <a:pt x="28" y="212"/>
                    </a:lnTo>
                    <a:lnTo>
                      <a:pt x="38" y="216"/>
                    </a:lnTo>
                    <a:lnTo>
                      <a:pt x="46" y="216"/>
                    </a:lnTo>
                    <a:lnTo>
                      <a:pt x="54" y="216"/>
                    </a:lnTo>
                    <a:lnTo>
                      <a:pt x="64" y="214"/>
                    </a:lnTo>
                    <a:lnTo>
                      <a:pt x="72" y="210"/>
                    </a:lnTo>
                    <a:lnTo>
                      <a:pt x="78" y="204"/>
                    </a:lnTo>
                    <a:lnTo>
                      <a:pt x="220" y="66"/>
                    </a:lnTo>
                    <a:lnTo>
                      <a:pt x="156" y="0"/>
                    </a:lnTo>
                    <a:lnTo>
                      <a:pt x="14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7" name="Straight Connector 36"/>
          <p:cNvCxnSpPr/>
          <p:nvPr/>
        </p:nvCxnSpPr>
        <p:spPr>
          <a:xfrm>
            <a:off x="1463124" y="1966628"/>
            <a:ext cx="373301" cy="0"/>
          </a:xfrm>
          <a:prstGeom prst="line">
            <a:avLst/>
          </a:prstGeom>
          <a:ln cap="rnd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"/>
          <p:cNvSpPr/>
          <p:nvPr/>
        </p:nvSpPr>
        <p:spPr bwMode="auto">
          <a:xfrm>
            <a:off x="1909985" y="1528408"/>
            <a:ext cx="8216537" cy="372232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400" dirty="0" smtClean="0"/>
              <a:t>W ramach akcji „Chroń Dziecięce Uśmiechy” firma </a:t>
            </a:r>
            <a:r>
              <a:rPr lang="pl-PL" sz="2400" dirty="0"/>
              <a:t>Wrigley </a:t>
            </a:r>
            <a:r>
              <a:rPr lang="pl-PL" sz="2400" dirty="0" smtClean="0"/>
              <a:t>przeprowadziła w 2017 piątą turę przeglądów dentystycznych w wybranych szkołach podstawowych na terenie Polski. </a:t>
            </a:r>
            <a:r>
              <a:rPr lang="pl-PL" sz="2400" dirty="0"/>
              <a:t>Każdemu przeglądowi towarzyszyła ankieta wypełniana przez dentystę.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24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400" b="1" dirty="0"/>
              <a:t>Cele przeprowadzonego badania</a:t>
            </a:r>
            <a:r>
              <a:rPr lang="pl-PL" sz="2400" dirty="0"/>
              <a:t>:</a:t>
            </a:r>
          </a:p>
          <a:p>
            <a:pPr lvl="1">
              <a:buClr>
                <a:schemeClr val="tx1"/>
              </a:buClr>
              <a:buSzPct val="98000"/>
              <a:buFont typeface="Arial" pitchFamily="34" charset="0"/>
              <a:buChar char="•"/>
            </a:pPr>
            <a:r>
              <a:rPr lang="pl-PL" sz="2400" dirty="0"/>
              <a:t> poznanie nawyków związanych z higieną jamy ustnej oraz</a:t>
            </a:r>
          </a:p>
          <a:p>
            <a:pPr lvl="1">
              <a:buClr>
                <a:schemeClr val="tx1"/>
              </a:buClr>
              <a:buSzPct val="98000"/>
              <a:buFont typeface="Arial" pitchFamily="34" charset="0"/>
              <a:buChar char="•"/>
            </a:pPr>
            <a:r>
              <a:rPr lang="pl-PL" sz="2400" dirty="0"/>
              <a:t> ocena stanu </a:t>
            </a:r>
            <a:r>
              <a:rPr lang="pl-PL" sz="2400" dirty="0" smtClean="0"/>
              <a:t>uzębienia u dzieci ze szkół podstawowych </a:t>
            </a:r>
          </a:p>
        </p:txBody>
      </p:sp>
      <p:cxnSp>
        <p:nvCxnSpPr>
          <p:cNvPr id="28" name="Straight Connector 13"/>
          <p:cNvCxnSpPr/>
          <p:nvPr/>
        </p:nvCxnSpPr>
        <p:spPr bwMode="gray">
          <a:xfrm>
            <a:off x="1420401" y="4147353"/>
            <a:ext cx="417203" cy="0"/>
          </a:xfrm>
          <a:prstGeom prst="line">
            <a:avLst/>
          </a:prstGeom>
          <a:ln cap="rnd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Wykres 16"/>
          <p:cNvGraphicFramePr/>
          <p:nvPr>
            <p:extLst/>
          </p:nvPr>
        </p:nvGraphicFramePr>
        <p:xfrm>
          <a:off x="168130" y="2148665"/>
          <a:ext cx="11628688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STRUKTURA MIEJSCOWOŚCI</a:t>
            </a:r>
            <a:endParaRPr lang="en-US" sz="1800" b="1" dirty="0"/>
          </a:p>
        </p:txBody>
      </p:sp>
      <p:graphicFrame>
        <p:nvGraphicFramePr>
          <p:cNvPr id="166" name="Tabela 165"/>
          <p:cNvGraphicFramePr>
            <a:graphicFrameLocks noGrp="1"/>
          </p:cNvGraphicFramePr>
          <p:nvPr>
            <p:extLst/>
          </p:nvPr>
        </p:nvGraphicFramePr>
        <p:xfrm>
          <a:off x="38097" y="5389761"/>
          <a:ext cx="101873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471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37471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37471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37471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37471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104" name="Tabela 103"/>
          <p:cNvGraphicFramePr>
            <a:graphicFrameLocks noGrp="1"/>
          </p:cNvGraphicFramePr>
          <p:nvPr>
            <p:extLst/>
          </p:nvPr>
        </p:nvGraphicFramePr>
        <p:xfrm>
          <a:off x="368820" y="4978960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/>
          </p:nvPr>
        </p:nvGraphicFramePr>
        <p:xfrm>
          <a:off x="2398567" y="4978960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/>
          </p:nvPr>
        </p:nvGraphicFramePr>
        <p:xfrm>
          <a:off x="4428314" y="4978960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/>
          </p:nvPr>
        </p:nvGraphicFramePr>
        <p:xfrm>
          <a:off x="6458061" y="4978960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/>
          </p:nvPr>
        </p:nvGraphicFramePr>
        <p:xfrm>
          <a:off x="8487808" y="4978960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58" name="Tytuł 3"/>
          <p:cNvSpPr txBox="1">
            <a:spLocks/>
          </p:cNvSpPr>
          <p:nvPr/>
        </p:nvSpPr>
        <p:spPr>
          <a:xfrm>
            <a:off x="311154" y="464171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b="1" dirty="0" smtClean="0">
                <a:solidFill>
                  <a:srgbClr val="C00000"/>
                </a:solidFill>
                <a:latin typeface="+mn-lt"/>
              </a:rPr>
              <a:t>UWAGA!</a:t>
            </a:r>
          </a:p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Struktura miejscowości badanych województw w aktualnym pomiarze w istotny sposób różni się w porównaniu do poprzedniego pomiaru. Z tego powodu należy zachować dużą ostrożność podczas porównywania wyników danego województwa z aktualnej fali vs. poprzednia.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5855097" y="6443476"/>
            <a:ext cx="3640536" cy="221275"/>
            <a:chOff x="5705036" y="4067689"/>
            <a:chExt cx="3291275" cy="231642"/>
          </a:xfrm>
        </p:grpSpPr>
        <p:sp>
          <p:nvSpPr>
            <p:cNvPr id="26" name="pole tekstowe 25"/>
            <p:cNvSpPr txBox="1"/>
            <p:nvPr/>
          </p:nvSpPr>
          <p:spPr>
            <a:xfrm>
              <a:off x="5705036" y="4126795"/>
              <a:ext cx="3291275" cy="144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i="1" dirty="0" smtClean="0">
                  <a:solidFill>
                    <a:schemeClr val="bg1">
                      <a:lumMod val="50000"/>
                    </a:schemeClr>
                  </a:solidFill>
                </a:rPr>
                <a:t> - </a:t>
              </a:r>
              <a:r>
                <a:rPr lang="pl-PL" sz="800" i="1" dirty="0" smtClean="0">
                  <a:solidFill>
                    <a:schemeClr val="bg1">
                      <a:lumMod val="50000"/>
                    </a:schemeClr>
                  </a:solidFill>
                </a:rPr>
                <a:t>istotnie wyższy/ niższy wynik </a:t>
              </a:r>
              <a:r>
                <a:rPr lang="pl-PL" sz="800" i="1" dirty="0" err="1" smtClean="0">
                  <a:solidFill>
                    <a:schemeClr val="bg1">
                      <a:lumMod val="50000"/>
                    </a:schemeClr>
                  </a:solidFill>
                </a:rPr>
                <a:t>vs</a:t>
              </a:r>
              <a:r>
                <a:rPr lang="pl-PL" sz="800" i="1" dirty="0" smtClean="0">
                  <a:solidFill>
                    <a:schemeClr val="bg1">
                      <a:lumMod val="50000"/>
                    </a:schemeClr>
                  </a:solidFill>
                </a:rPr>
                <a:t>. poprzedni pomiar przy 95% poziomie ufności</a:t>
              </a:r>
              <a:endParaRPr lang="en-US" sz="9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2" name="Grupa 69"/>
            <p:cNvGrpSpPr/>
            <p:nvPr/>
          </p:nvGrpSpPr>
          <p:grpSpPr>
            <a:xfrm>
              <a:off x="5789316" y="4067689"/>
              <a:ext cx="178971" cy="231642"/>
              <a:chOff x="-113597" y="1023183"/>
              <a:chExt cx="178971" cy="231642"/>
            </a:xfrm>
          </p:grpSpPr>
          <p:sp>
            <p:nvSpPr>
              <p:cNvPr id="33" name="Strzałka w górę 32"/>
              <p:cNvSpPr/>
              <p:nvPr/>
            </p:nvSpPr>
            <p:spPr>
              <a:xfrm>
                <a:off x="-113597" y="1023183"/>
                <a:ext cx="84620" cy="228284"/>
              </a:xfrm>
              <a:prstGeom prst="upArrow">
                <a:avLst/>
              </a:prstGeom>
              <a:solidFill>
                <a:srgbClr val="00B05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Strzałka w górę 33"/>
              <p:cNvSpPr/>
              <p:nvPr/>
            </p:nvSpPr>
            <p:spPr>
              <a:xfrm flipV="1">
                <a:off x="-19801" y="1036067"/>
                <a:ext cx="85175" cy="218758"/>
              </a:xfrm>
              <a:prstGeom prst="upArrow">
                <a:avLst/>
              </a:prstGeom>
              <a:solidFill>
                <a:srgbClr val="FF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1" name="pole tekstowe 30"/>
          <p:cNvSpPr txBox="1"/>
          <p:nvPr/>
        </p:nvSpPr>
        <p:spPr>
          <a:xfrm>
            <a:off x="7673419" y="5904260"/>
            <a:ext cx="4123399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pl-PL" sz="1200" dirty="0" smtClean="0"/>
              <a:t>I pomiar = poprzednia edycja dla danego województwa</a:t>
            </a:r>
          </a:p>
          <a:p>
            <a:r>
              <a:rPr lang="pl-PL" sz="1200" dirty="0" smtClean="0"/>
              <a:t>II pomiar = obecna V edycja badania</a:t>
            </a:r>
            <a:endParaRPr lang="pl-PL" sz="12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7F7F7F"/>
                </a:solidFill>
              </a:rPr>
              <a:t>Dane w % | </a:t>
            </a:r>
            <a:r>
              <a:rPr lang="pl-PL" sz="1000" dirty="0">
                <a:solidFill>
                  <a:srgbClr val="7F7F7F"/>
                </a:solidFill>
              </a:rPr>
              <a:t>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pl-PL" sz="1000" dirty="0">
                <a:solidFill>
                  <a:srgbClr val="7F7F7F"/>
                </a:solidFill>
              </a:rPr>
              <a:t>2718/2024/ 1111/2205/ 1436/1733/ 983/3265/ 1733/2356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23" name="Strzałka w górę 22"/>
          <p:cNvSpPr/>
          <p:nvPr/>
        </p:nvSpPr>
        <p:spPr>
          <a:xfrm>
            <a:off x="1517798" y="3872511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trzałka w górę 23"/>
          <p:cNvSpPr/>
          <p:nvPr/>
        </p:nvSpPr>
        <p:spPr>
          <a:xfrm flipV="1">
            <a:off x="1517184" y="2564531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trzałka w górę 26"/>
          <p:cNvSpPr/>
          <p:nvPr/>
        </p:nvSpPr>
        <p:spPr>
          <a:xfrm>
            <a:off x="826337" y="2354084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trzałka w górę 27"/>
          <p:cNvSpPr/>
          <p:nvPr/>
        </p:nvSpPr>
        <p:spPr>
          <a:xfrm>
            <a:off x="3537098" y="4488819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trzałka w górę 28"/>
          <p:cNvSpPr/>
          <p:nvPr/>
        </p:nvSpPr>
        <p:spPr>
          <a:xfrm flipV="1">
            <a:off x="3536484" y="3198225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trzałka w górę 29"/>
          <p:cNvSpPr/>
          <p:nvPr/>
        </p:nvSpPr>
        <p:spPr>
          <a:xfrm flipV="1">
            <a:off x="3536484" y="2249600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rzałka w górę 36"/>
          <p:cNvSpPr/>
          <p:nvPr/>
        </p:nvSpPr>
        <p:spPr>
          <a:xfrm>
            <a:off x="5556398" y="2516197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trzałka w górę 37"/>
          <p:cNvSpPr/>
          <p:nvPr/>
        </p:nvSpPr>
        <p:spPr>
          <a:xfrm flipV="1">
            <a:off x="5552551" y="3849651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trzałka w górę 38"/>
          <p:cNvSpPr/>
          <p:nvPr/>
        </p:nvSpPr>
        <p:spPr>
          <a:xfrm flipV="1">
            <a:off x="7579205" y="3721285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trzałka w górę 39"/>
          <p:cNvSpPr/>
          <p:nvPr/>
        </p:nvSpPr>
        <p:spPr>
          <a:xfrm>
            <a:off x="7579819" y="2354084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trzałka w górę 40"/>
          <p:cNvSpPr/>
          <p:nvPr/>
        </p:nvSpPr>
        <p:spPr>
          <a:xfrm>
            <a:off x="9641518" y="4208122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trzałka w górę 41"/>
          <p:cNvSpPr/>
          <p:nvPr/>
        </p:nvSpPr>
        <p:spPr>
          <a:xfrm flipV="1">
            <a:off x="9640904" y="3059504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Strzałka w górę 42"/>
          <p:cNvSpPr/>
          <p:nvPr/>
        </p:nvSpPr>
        <p:spPr>
          <a:xfrm flipV="1">
            <a:off x="9640904" y="2378606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273345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/>
              <a:t>Struktura płci w poszczególnych województwach V edycji</a:t>
            </a:r>
            <a:endParaRPr lang="en-US" sz="1800" b="1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N=</a:t>
            </a:r>
            <a:r>
              <a:rPr lang="pl-PL" sz="1000" dirty="0">
                <a:solidFill>
                  <a:srgbClr val="7F7F7F"/>
                </a:solidFill>
              </a:rPr>
              <a:t>2022/2205/1732/3263/2355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52" name="Tabela 51"/>
          <p:cNvGraphicFramePr>
            <a:graphicFrameLocks noGrp="1"/>
          </p:cNvGraphicFramePr>
          <p:nvPr>
            <p:extLst/>
          </p:nvPr>
        </p:nvGraphicFramePr>
        <p:xfrm>
          <a:off x="1410614" y="4337192"/>
          <a:ext cx="1044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12" name="Wykres 11"/>
          <p:cNvGraphicFramePr/>
          <p:nvPr>
            <p:extLst/>
          </p:nvPr>
        </p:nvGraphicFramePr>
        <p:xfrm>
          <a:off x="1337802" y="2229038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Wykres 52"/>
          <p:cNvGraphicFramePr/>
          <p:nvPr>
            <p:extLst/>
          </p:nvPr>
        </p:nvGraphicFramePr>
        <p:xfrm>
          <a:off x="4195" y="2604430"/>
          <a:ext cx="1091274" cy="83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4" name="Grupa 53"/>
          <p:cNvGrpSpPr/>
          <p:nvPr/>
        </p:nvGrpSpPr>
        <p:grpSpPr>
          <a:xfrm>
            <a:off x="10001971" y="5794869"/>
            <a:ext cx="1636268" cy="220806"/>
            <a:chOff x="10210990" y="5300292"/>
            <a:chExt cx="1636268" cy="220806"/>
          </a:xfrm>
        </p:grpSpPr>
        <p:sp>
          <p:nvSpPr>
            <p:cNvPr id="55" name="pole tekstowe 54"/>
            <p:cNvSpPr txBox="1"/>
            <p:nvPr/>
          </p:nvSpPr>
          <p:spPr>
            <a:xfrm>
              <a:off x="10210990" y="5305098"/>
              <a:ext cx="360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400" dirty="0">
                  <a:solidFill>
                    <a:srgbClr val="404040"/>
                  </a:solidFill>
                </a:rPr>
                <a:t>xx</a:t>
              </a:r>
              <a:endParaRPr lang="pl-PL" sz="1600" dirty="0">
                <a:solidFill>
                  <a:srgbClr val="404040"/>
                </a:solidFill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0606760" y="5300292"/>
              <a:ext cx="124049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pl-PL" sz="1200" dirty="0"/>
                <a:t>- poprzednia edycja</a:t>
              </a:r>
            </a:p>
          </p:txBody>
        </p:sp>
      </p:grpSp>
      <p:graphicFrame>
        <p:nvGraphicFramePr>
          <p:cNvPr id="61" name="Wykres 60"/>
          <p:cNvGraphicFramePr/>
          <p:nvPr>
            <p:extLst/>
          </p:nvPr>
        </p:nvGraphicFramePr>
        <p:xfrm>
          <a:off x="3426094" y="2229038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Wykres 61"/>
          <p:cNvGraphicFramePr/>
          <p:nvPr>
            <p:extLst/>
          </p:nvPr>
        </p:nvGraphicFramePr>
        <p:xfrm>
          <a:off x="5514386" y="2229038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" name="Wykres 62"/>
          <p:cNvGraphicFramePr/>
          <p:nvPr>
            <p:extLst/>
          </p:nvPr>
        </p:nvGraphicFramePr>
        <p:xfrm>
          <a:off x="7602678" y="2229038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4" name="Wykres 63"/>
          <p:cNvGraphicFramePr/>
          <p:nvPr>
            <p:extLst/>
          </p:nvPr>
        </p:nvGraphicFramePr>
        <p:xfrm>
          <a:off x="9690969" y="2229038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4" name="pole tekstowe 73"/>
          <p:cNvSpPr txBox="1"/>
          <p:nvPr/>
        </p:nvSpPr>
        <p:spPr>
          <a:xfrm>
            <a:off x="1826296" y="3963084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</a:t>
            </a:r>
          </a:p>
        </p:txBody>
      </p:sp>
      <p:sp>
        <p:nvSpPr>
          <p:cNvPr id="101" name="pole tekstowe 100"/>
          <p:cNvSpPr txBox="1"/>
          <p:nvPr/>
        </p:nvSpPr>
        <p:spPr>
          <a:xfrm>
            <a:off x="2550293" y="204725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</a:t>
            </a:r>
          </a:p>
        </p:txBody>
      </p:sp>
      <p:sp>
        <p:nvSpPr>
          <p:cNvPr id="102" name="pole tekstowe 101"/>
          <p:cNvSpPr txBox="1"/>
          <p:nvPr/>
        </p:nvSpPr>
        <p:spPr>
          <a:xfrm>
            <a:off x="3951891" y="3963084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48</a:t>
            </a:r>
          </a:p>
        </p:txBody>
      </p:sp>
      <p:sp>
        <p:nvSpPr>
          <p:cNvPr id="103" name="pole tekstowe 102"/>
          <p:cNvSpPr txBox="1"/>
          <p:nvPr/>
        </p:nvSpPr>
        <p:spPr>
          <a:xfrm>
            <a:off x="4675888" y="204725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</a:t>
            </a:r>
          </a:p>
        </p:txBody>
      </p:sp>
      <p:sp>
        <p:nvSpPr>
          <p:cNvPr id="104" name="pole tekstowe 103"/>
          <p:cNvSpPr txBox="1"/>
          <p:nvPr/>
        </p:nvSpPr>
        <p:spPr>
          <a:xfrm>
            <a:off x="6020010" y="3963084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</a:t>
            </a:r>
          </a:p>
        </p:txBody>
      </p:sp>
      <p:sp>
        <p:nvSpPr>
          <p:cNvPr id="105" name="pole tekstowe 104"/>
          <p:cNvSpPr txBox="1"/>
          <p:nvPr/>
        </p:nvSpPr>
        <p:spPr>
          <a:xfrm>
            <a:off x="6744007" y="204725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</a:t>
            </a:r>
          </a:p>
        </p:txBody>
      </p:sp>
      <p:sp>
        <p:nvSpPr>
          <p:cNvPr id="106" name="pole tekstowe 105"/>
          <p:cNvSpPr txBox="1"/>
          <p:nvPr/>
        </p:nvSpPr>
        <p:spPr>
          <a:xfrm>
            <a:off x="8138575" y="3963084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</a:t>
            </a:r>
          </a:p>
        </p:txBody>
      </p:sp>
      <p:sp>
        <p:nvSpPr>
          <p:cNvPr id="107" name="pole tekstowe 106"/>
          <p:cNvSpPr txBox="1"/>
          <p:nvPr/>
        </p:nvSpPr>
        <p:spPr>
          <a:xfrm>
            <a:off x="8862572" y="204725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</a:t>
            </a:r>
          </a:p>
        </p:txBody>
      </p:sp>
      <p:sp>
        <p:nvSpPr>
          <p:cNvPr id="108" name="pole tekstowe 107"/>
          <p:cNvSpPr txBox="1"/>
          <p:nvPr/>
        </p:nvSpPr>
        <p:spPr>
          <a:xfrm>
            <a:off x="10219880" y="3963084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</a:p>
        </p:txBody>
      </p:sp>
      <p:sp>
        <p:nvSpPr>
          <p:cNvPr id="109" name="pole tekstowe 108"/>
          <p:cNvSpPr txBox="1"/>
          <p:nvPr/>
        </p:nvSpPr>
        <p:spPr>
          <a:xfrm>
            <a:off x="10943877" y="2047259"/>
            <a:ext cx="360000" cy="216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</a:p>
        </p:txBody>
      </p:sp>
      <p:sp>
        <p:nvSpPr>
          <p:cNvPr id="29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>
                <a:solidFill>
                  <a:srgbClr val="7F7F7F"/>
                </a:solidFill>
              </a:rPr>
              <a:t>istotnie wyższy wynik przy 95% poziomie ufności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1430808" y="2991032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>
                <a:solidFill>
                  <a:srgbClr val="C00000"/>
                </a:solidFill>
                <a:latin typeface="Calibri"/>
              </a:rPr>
              <a:t>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9376276" y="2879131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11446732" y="2911603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441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842371" cy="295108"/>
          </a:xfrm>
        </p:spPr>
        <p:txBody>
          <a:bodyPr>
            <a:noAutofit/>
          </a:bodyPr>
          <a:lstStyle/>
          <a:p>
            <a:r>
              <a:rPr lang="pl-PL" sz="1800" b="1" dirty="0"/>
              <a:t>Struktura wieku dzieci w poszczególnych województwach – porównanie z poprzednim pomiarem</a:t>
            </a:r>
            <a:endParaRPr lang="en-US" sz="1800" b="1" dirty="0"/>
          </a:p>
        </p:txBody>
      </p:sp>
      <p:graphicFrame>
        <p:nvGraphicFramePr>
          <p:cNvPr id="166" name="Tabela 165"/>
          <p:cNvGraphicFramePr>
            <a:graphicFrameLocks noGrp="1"/>
          </p:cNvGraphicFramePr>
          <p:nvPr>
            <p:extLst/>
          </p:nvPr>
        </p:nvGraphicFramePr>
        <p:xfrm>
          <a:off x="38100" y="5045840"/>
          <a:ext cx="100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0880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0880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0880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0880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100" name="pole tekstowe 99"/>
          <p:cNvSpPr txBox="1"/>
          <p:nvPr/>
        </p:nvSpPr>
        <p:spPr>
          <a:xfrm>
            <a:off x="7673419" y="5612762"/>
            <a:ext cx="4123399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pl-PL" sz="1200" dirty="0" smtClean="0"/>
              <a:t>I pomiar = poprzednia edycja dla danego województwa</a:t>
            </a:r>
          </a:p>
          <a:p>
            <a:r>
              <a:rPr lang="pl-PL" sz="1200" dirty="0" smtClean="0"/>
              <a:t>II pomiar = obecna V edycja badania</a:t>
            </a:r>
            <a:endParaRPr lang="pl-PL" sz="1200" dirty="0"/>
          </a:p>
        </p:txBody>
      </p:sp>
      <p:graphicFrame>
        <p:nvGraphicFramePr>
          <p:cNvPr id="17" name="Wykres 16"/>
          <p:cNvGraphicFramePr/>
          <p:nvPr>
            <p:extLst/>
          </p:nvPr>
        </p:nvGraphicFramePr>
        <p:xfrm>
          <a:off x="168130" y="1810913"/>
          <a:ext cx="11628688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359102" y="1334756"/>
          <a:ext cx="110379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182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7018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985181">
                  <a:extLst>
                    <a:ext uri="{9D8B030D-6E8A-4147-A177-3AD203B41FA5}">
                      <a16:colId xmlns:a16="http://schemas.microsoft.com/office/drawing/2014/main" xmlns="" val="39041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WIEK 5-9 LAT</a:t>
                      </a:r>
                      <a:endParaRPr lang="en-US" sz="14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cxnSp>
        <p:nvCxnSpPr>
          <p:cNvPr id="16" name="Łącznik prosty ze strzałką 15"/>
          <p:cNvCxnSpPr/>
          <p:nvPr/>
        </p:nvCxnSpPr>
        <p:spPr>
          <a:xfrm>
            <a:off x="141402" y="1508289"/>
            <a:ext cx="277698" cy="942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Nawias klamrowy otwierający 23"/>
          <p:cNvSpPr/>
          <p:nvPr/>
        </p:nvSpPr>
        <p:spPr>
          <a:xfrm>
            <a:off x="217578" y="3040181"/>
            <a:ext cx="201522" cy="1578953"/>
          </a:xfrm>
          <a:prstGeom prst="lef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Łącznik prosty 24"/>
          <p:cNvCxnSpPr>
            <a:stCxn id="24" idx="1"/>
          </p:cNvCxnSpPr>
          <p:nvPr/>
        </p:nvCxnSpPr>
        <p:spPr>
          <a:xfrm flipH="1" flipV="1">
            <a:off x="56026" y="3815160"/>
            <a:ext cx="161552" cy="1449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H="1">
            <a:off x="65985" y="1527142"/>
            <a:ext cx="56563" cy="227184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a 24"/>
          <p:cNvGrpSpPr/>
          <p:nvPr/>
        </p:nvGrpSpPr>
        <p:grpSpPr>
          <a:xfrm>
            <a:off x="5855097" y="6425892"/>
            <a:ext cx="3640536" cy="221275"/>
            <a:chOff x="5705036" y="4067689"/>
            <a:chExt cx="3291275" cy="231642"/>
          </a:xfrm>
        </p:grpSpPr>
        <p:sp>
          <p:nvSpPr>
            <p:cNvPr id="36" name="pole tekstowe 35"/>
            <p:cNvSpPr txBox="1"/>
            <p:nvPr/>
          </p:nvSpPr>
          <p:spPr>
            <a:xfrm>
              <a:off x="5705036" y="4126795"/>
              <a:ext cx="3291275" cy="144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i="1" dirty="0" smtClean="0">
                  <a:solidFill>
                    <a:schemeClr val="bg1">
                      <a:lumMod val="50000"/>
                    </a:schemeClr>
                  </a:solidFill>
                </a:rPr>
                <a:t> - </a:t>
              </a:r>
              <a:r>
                <a:rPr lang="pl-PL" sz="800" i="1" dirty="0" smtClean="0">
                  <a:solidFill>
                    <a:schemeClr val="bg1">
                      <a:lumMod val="50000"/>
                    </a:schemeClr>
                  </a:solidFill>
                </a:rPr>
                <a:t>istotnie wyższy/ niższy wynik </a:t>
              </a:r>
              <a:r>
                <a:rPr lang="pl-PL" sz="800" i="1" dirty="0" err="1" smtClean="0">
                  <a:solidFill>
                    <a:schemeClr val="bg1">
                      <a:lumMod val="50000"/>
                    </a:schemeClr>
                  </a:solidFill>
                </a:rPr>
                <a:t>vs</a:t>
              </a:r>
              <a:r>
                <a:rPr lang="pl-PL" sz="800" i="1" dirty="0" smtClean="0">
                  <a:solidFill>
                    <a:schemeClr val="bg1">
                      <a:lumMod val="50000"/>
                    </a:schemeClr>
                  </a:solidFill>
                </a:rPr>
                <a:t>. poprzedni pomiar przy 95% poziomie ufności</a:t>
              </a:r>
              <a:endParaRPr lang="en-US" sz="9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7" name="Grupa 69"/>
            <p:cNvGrpSpPr/>
            <p:nvPr/>
          </p:nvGrpSpPr>
          <p:grpSpPr>
            <a:xfrm>
              <a:off x="5789316" y="4067689"/>
              <a:ext cx="178971" cy="231642"/>
              <a:chOff x="-113597" y="1023183"/>
              <a:chExt cx="178971" cy="231642"/>
            </a:xfrm>
          </p:grpSpPr>
          <p:sp>
            <p:nvSpPr>
              <p:cNvPr id="38" name="Strzałka w górę 37"/>
              <p:cNvSpPr/>
              <p:nvPr/>
            </p:nvSpPr>
            <p:spPr>
              <a:xfrm>
                <a:off x="-113597" y="1023183"/>
                <a:ext cx="84620" cy="228284"/>
              </a:xfrm>
              <a:prstGeom prst="upArrow">
                <a:avLst/>
              </a:prstGeom>
              <a:solidFill>
                <a:srgbClr val="00B05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Strzałka w górę 38"/>
              <p:cNvSpPr/>
              <p:nvPr/>
            </p:nvSpPr>
            <p:spPr>
              <a:xfrm flipV="1">
                <a:off x="-19801" y="1036067"/>
                <a:ext cx="85175" cy="218758"/>
              </a:xfrm>
              <a:prstGeom prst="upArrow">
                <a:avLst/>
              </a:prstGeom>
              <a:solidFill>
                <a:srgbClr val="FF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3" name="pole tekstowe 42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7F7F7F"/>
                </a:solidFill>
              </a:rPr>
              <a:t>Dane w % | </a:t>
            </a:r>
            <a:r>
              <a:rPr lang="pl-PL" sz="1000" dirty="0">
                <a:solidFill>
                  <a:srgbClr val="7F7F7F"/>
                </a:solidFill>
              </a:rPr>
              <a:t>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pl-PL" sz="1000" dirty="0" smtClean="0">
                <a:solidFill>
                  <a:srgbClr val="7F7F7F"/>
                </a:solidFill>
              </a:rPr>
              <a:t>2718/2024/ 1111/2205/ 1436/1733/ 983/3265/ 1733/2356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/>
          </p:nvPr>
        </p:nvGraphicFramePr>
        <p:xfrm>
          <a:off x="368820" y="4644857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28" name="Tabela 27"/>
          <p:cNvGraphicFramePr>
            <a:graphicFrameLocks noGrp="1"/>
          </p:cNvGraphicFramePr>
          <p:nvPr>
            <p:extLst/>
          </p:nvPr>
        </p:nvGraphicFramePr>
        <p:xfrm>
          <a:off x="2398567" y="4644857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/>
          </p:nvPr>
        </p:nvGraphicFramePr>
        <p:xfrm>
          <a:off x="4428314" y="4644857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>
            <p:extLst/>
          </p:nvPr>
        </p:nvGraphicFramePr>
        <p:xfrm>
          <a:off x="6458061" y="4644857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/>
          </p:nvPr>
        </p:nvGraphicFramePr>
        <p:xfrm>
          <a:off x="8487808" y="4644857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32" name="Strzałka w górę 31"/>
          <p:cNvSpPr/>
          <p:nvPr/>
        </p:nvSpPr>
        <p:spPr>
          <a:xfrm>
            <a:off x="1498241" y="4501045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trzałka w górę 40"/>
          <p:cNvSpPr/>
          <p:nvPr/>
        </p:nvSpPr>
        <p:spPr>
          <a:xfrm flipV="1">
            <a:off x="1497627" y="4300283"/>
            <a:ext cx="94214" cy="19106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trzałka w górę 41"/>
          <p:cNvSpPr/>
          <p:nvPr/>
        </p:nvSpPr>
        <p:spPr>
          <a:xfrm>
            <a:off x="1497627" y="2701912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trzałka w górę 44"/>
          <p:cNvSpPr/>
          <p:nvPr/>
        </p:nvSpPr>
        <p:spPr>
          <a:xfrm>
            <a:off x="1499049" y="2164713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Strzałka w górę 45"/>
          <p:cNvSpPr/>
          <p:nvPr/>
        </p:nvSpPr>
        <p:spPr>
          <a:xfrm>
            <a:off x="1497627" y="1942992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trzałka w górę 46"/>
          <p:cNvSpPr/>
          <p:nvPr/>
        </p:nvSpPr>
        <p:spPr>
          <a:xfrm>
            <a:off x="3510729" y="4501045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Strzałka w górę 47"/>
          <p:cNvSpPr/>
          <p:nvPr/>
        </p:nvSpPr>
        <p:spPr>
          <a:xfrm>
            <a:off x="3510729" y="3561394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Strzałka w górę 48"/>
          <p:cNvSpPr/>
          <p:nvPr/>
        </p:nvSpPr>
        <p:spPr>
          <a:xfrm flipV="1">
            <a:off x="3510115" y="2034145"/>
            <a:ext cx="94214" cy="18230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Strzałka w górę 49"/>
          <p:cNvSpPr/>
          <p:nvPr/>
        </p:nvSpPr>
        <p:spPr>
          <a:xfrm flipV="1">
            <a:off x="3510115" y="2335058"/>
            <a:ext cx="94214" cy="18230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trzałka w górę 50"/>
          <p:cNvSpPr/>
          <p:nvPr/>
        </p:nvSpPr>
        <p:spPr>
          <a:xfrm flipV="1">
            <a:off x="5523217" y="4424292"/>
            <a:ext cx="94214" cy="18230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trzałka w górę 51"/>
          <p:cNvSpPr/>
          <p:nvPr/>
        </p:nvSpPr>
        <p:spPr>
          <a:xfrm>
            <a:off x="5523217" y="3311425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Strzałka w górę 52"/>
          <p:cNvSpPr/>
          <p:nvPr/>
        </p:nvSpPr>
        <p:spPr>
          <a:xfrm>
            <a:off x="5523217" y="2857874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Strzałka w górę 53"/>
          <p:cNvSpPr/>
          <p:nvPr/>
        </p:nvSpPr>
        <p:spPr>
          <a:xfrm>
            <a:off x="5523217" y="1942992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Strzałka w górę 54"/>
          <p:cNvSpPr/>
          <p:nvPr/>
        </p:nvSpPr>
        <p:spPr>
          <a:xfrm>
            <a:off x="7549626" y="1919861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trzałka w górę 56"/>
          <p:cNvSpPr/>
          <p:nvPr/>
        </p:nvSpPr>
        <p:spPr>
          <a:xfrm flipV="1">
            <a:off x="9590014" y="4393779"/>
            <a:ext cx="94214" cy="285279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Strzałka w górę 57"/>
          <p:cNvSpPr/>
          <p:nvPr/>
        </p:nvSpPr>
        <p:spPr>
          <a:xfrm>
            <a:off x="9595914" y="2663066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Strzałka w górę 58"/>
          <p:cNvSpPr/>
          <p:nvPr/>
        </p:nvSpPr>
        <p:spPr>
          <a:xfrm flipV="1">
            <a:off x="1497013" y="1427073"/>
            <a:ext cx="94214" cy="19106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Strzałka w górę 59"/>
          <p:cNvSpPr/>
          <p:nvPr/>
        </p:nvSpPr>
        <p:spPr>
          <a:xfrm>
            <a:off x="3519295" y="1417284"/>
            <a:ext cx="93600" cy="18230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Strzałka w górę 60"/>
          <p:cNvSpPr/>
          <p:nvPr/>
        </p:nvSpPr>
        <p:spPr>
          <a:xfrm flipV="1">
            <a:off x="5523217" y="1414376"/>
            <a:ext cx="94214" cy="191067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Wykres 16"/>
          <p:cNvGraphicFramePr/>
          <p:nvPr>
            <p:extLst/>
          </p:nvPr>
        </p:nvGraphicFramePr>
        <p:xfrm>
          <a:off x="649480" y="2414241"/>
          <a:ext cx="11147337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34963" y="292198"/>
            <a:ext cx="8947195" cy="295108"/>
          </a:xfrm>
        </p:spPr>
        <p:txBody>
          <a:bodyPr>
            <a:noAutofit/>
          </a:bodyPr>
          <a:lstStyle/>
          <a:p>
            <a:r>
              <a:rPr lang="pl-PL" sz="1800" b="1" dirty="0"/>
              <a:t>Struktura wieku dzieci w poszczególnych województwach V edycji badania</a:t>
            </a:r>
            <a:endParaRPr lang="en-US" sz="1800" b="1" dirty="0"/>
          </a:p>
        </p:txBody>
      </p:sp>
      <p:sp>
        <p:nvSpPr>
          <p:cNvPr id="165" name="pole tekstowe 164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N=</a:t>
            </a:r>
            <a:r>
              <a:rPr lang="pl-PL" sz="1000" dirty="0">
                <a:solidFill>
                  <a:srgbClr val="7F7F7F"/>
                </a:solidFill>
              </a:rPr>
              <a:t>2023/2204/1733/3261/2356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166" name="Tabela 165"/>
          <p:cNvGraphicFramePr>
            <a:graphicFrameLocks noGrp="1"/>
          </p:cNvGraphicFramePr>
          <p:nvPr>
            <p:extLst/>
          </p:nvPr>
        </p:nvGraphicFramePr>
        <p:xfrm>
          <a:off x="334963" y="5362750"/>
          <a:ext cx="101250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18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25018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25018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25018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25018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48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>
                <a:solidFill>
                  <a:srgbClr val="7F7F7F"/>
                </a:solidFill>
              </a:rPr>
              <a:t>istotnie wyższy wynik przy 95% poziomie ufności</a:t>
            </a:r>
          </a:p>
        </p:txBody>
      </p:sp>
      <p:cxnSp>
        <p:nvCxnSpPr>
          <p:cNvPr id="22" name="Łącznik prosty 21"/>
          <p:cNvCxnSpPr/>
          <p:nvPr/>
        </p:nvCxnSpPr>
        <p:spPr>
          <a:xfrm>
            <a:off x="3860791" y="3578182"/>
            <a:ext cx="882659" cy="20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1836785" y="3570272"/>
            <a:ext cx="1021557" cy="82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8111398" y="3577520"/>
            <a:ext cx="79144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H="1">
            <a:off x="7901571" y="3577520"/>
            <a:ext cx="209827" cy="14993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5864384" y="3740150"/>
            <a:ext cx="101901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ela 34"/>
          <p:cNvGraphicFramePr>
            <a:graphicFrameLocks noGrp="1"/>
          </p:cNvGraphicFramePr>
          <p:nvPr>
            <p:extLst/>
          </p:nvPr>
        </p:nvGraphicFramePr>
        <p:xfrm>
          <a:off x="359102" y="1777825"/>
          <a:ext cx="11358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54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198054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198054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198054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198054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  <a:gridCol w="1455716">
                  <a:extLst>
                    <a:ext uri="{9D8B030D-6E8A-4147-A177-3AD203B41FA5}">
                      <a16:colId xmlns:a16="http://schemas.microsoft.com/office/drawing/2014/main" xmlns="" val="39041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56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57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62</a:t>
                      </a:r>
                      <a:endParaRPr lang="en-US" sz="16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WIEK 5-9 LAT</a:t>
                      </a:r>
                      <a:endParaRPr lang="en-US" sz="14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36" name="Nawias klamrowy otwierający 35"/>
          <p:cNvSpPr/>
          <p:nvPr/>
        </p:nvSpPr>
        <p:spPr>
          <a:xfrm>
            <a:off x="670074" y="3577520"/>
            <a:ext cx="150058" cy="1663783"/>
          </a:xfrm>
          <a:prstGeom prst="leftBrac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7" name="Łącznik prosty 36"/>
          <p:cNvCxnSpPr/>
          <p:nvPr/>
        </p:nvCxnSpPr>
        <p:spPr>
          <a:xfrm flipH="1" flipV="1">
            <a:off x="245097" y="4401173"/>
            <a:ext cx="375567" cy="823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 flipH="1">
            <a:off x="245097" y="1961875"/>
            <a:ext cx="9495" cy="2440443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>
            <a:off x="280690" y="1961875"/>
            <a:ext cx="581905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H="1" flipV="1">
            <a:off x="4743451" y="3577520"/>
            <a:ext cx="120649" cy="16263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1507326" y="1849974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3509121" y="1849974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9541453" y="1850919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1507326" y="5113650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3508868" y="5113650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>
                <a:solidFill>
                  <a:srgbClr val="C00000"/>
                </a:solidFill>
                <a:latin typeface="Calibri"/>
              </a:rPr>
              <a:t>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507326" y="4878823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>
                <a:solidFill>
                  <a:srgbClr val="C00000"/>
                </a:solidFill>
                <a:latin typeface="Calibri"/>
              </a:rPr>
              <a:t>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3509121" y="4885670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9541453" y="4965493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7539911" y="4741691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9541453" y="4615052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7539911" y="4269648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3511567" y="3696375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5501451" y="3870432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5501450" y="3417181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7539911" y="3395112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5501450" y="3012517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7539911" y="2982631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9541452" y="2905427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5501449" y="2671022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7542957" y="2645054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3511242" y="2631722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>
                <a:solidFill>
                  <a:srgbClr val="C00000"/>
                </a:solidFill>
                <a:latin typeface="Calibri"/>
              </a:rPr>
              <a:t>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1508611" y="2510478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BCDE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5499075" y="2430731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7548148" y="2400365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9514359" y="2406069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B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5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Wykres 16"/>
          <p:cNvGraphicFramePr/>
          <p:nvPr>
            <p:extLst/>
          </p:nvPr>
        </p:nvGraphicFramePr>
        <p:xfrm>
          <a:off x="556180" y="2148665"/>
          <a:ext cx="11240637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5" name="pole tekstowe 164"/>
          <p:cNvSpPr txBox="1"/>
          <p:nvPr/>
        </p:nvSpPr>
        <p:spPr>
          <a:xfrm>
            <a:off x="748467" y="6595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N=</a:t>
            </a:r>
            <a:r>
              <a:rPr lang="en-GB" sz="1000" dirty="0">
                <a:solidFill>
                  <a:srgbClr val="7F7F7F"/>
                </a:solidFill>
              </a:rPr>
              <a:t>2024/2205/1733/3265/2356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166" name="Tabela 165"/>
          <p:cNvGraphicFramePr>
            <a:graphicFrameLocks noGrp="1"/>
          </p:cNvGraphicFramePr>
          <p:nvPr>
            <p:extLst/>
          </p:nvPr>
        </p:nvGraphicFramePr>
        <p:xfrm>
          <a:off x="334962" y="5091355"/>
          <a:ext cx="101099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987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21987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21987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21987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21987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56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>
                <a:solidFill>
                  <a:srgbClr val="7F7F7F"/>
                </a:solidFill>
              </a:rPr>
              <a:t>istotnie wyższy wynik przy 95% poziomie ufności</a:t>
            </a:r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320480"/>
            <a:ext cx="9211590" cy="295108"/>
          </a:xfrm>
        </p:spPr>
        <p:txBody>
          <a:bodyPr>
            <a:noAutofit/>
          </a:bodyPr>
          <a:lstStyle/>
          <a:p>
            <a:r>
              <a:rPr lang="pl-PL" sz="1800" b="1" dirty="0"/>
              <a:t>Struktura wielkości miejscowości, w poszczególnych województwach V edycji badania</a:t>
            </a:r>
            <a:endParaRPr lang="en-US" sz="1800" b="1" dirty="0"/>
          </a:p>
        </p:txBody>
      </p:sp>
      <p:sp>
        <p:nvSpPr>
          <p:cNvPr id="8" name="Prostokąt 7"/>
          <p:cNvSpPr/>
          <p:nvPr/>
        </p:nvSpPr>
        <p:spPr>
          <a:xfrm>
            <a:off x="1380156" y="3861708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457886" y="3836994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522744" y="4220464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BD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421685" y="4484770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D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419311" y="3182795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>
                <a:solidFill>
                  <a:srgbClr val="C00000"/>
                </a:solidFill>
                <a:latin typeface="Calibri"/>
              </a:rPr>
              <a:t>ACE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493545" y="3683903"/>
            <a:ext cx="3468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ABCE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9522744" y="3054418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419311" y="2226686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C00000"/>
                </a:solidFill>
                <a:latin typeface="Calibri"/>
              </a:rPr>
              <a:t>AC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493545" y="2372120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>
                <a:solidFill>
                  <a:srgbClr val="C00000"/>
                </a:solidFill>
                <a:latin typeface="Calibri"/>
              </a:rPr>
              <a:t>ABC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9526034" y="2367453"/>
            <a:ext cx="326726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>
                <a:solidFill>
                  <a:srgbClr val="C00000"/>
                </a:solidFill>
                <a:latin typeface="Calibri"/>
              </a:rPr>
              <a:t>ABC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30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5"/>
          <p:cNvGrpSpPr/>
          <p:nvPr/>
        </p:nvGrpSpPr>
        <p:grpSpPr>
          <a:xfrm>
            <a:off x="4114739" y="1459345"/>
            <a:ext cx="4322618" cy="4322618"/>
            <a:chOff x="2946400" y="1459345"/>
            <a:chExt cx="4322618" cy="4322618"/>
          </a:xfrm>
        </p:grpSpPr>
        <p:sp>
          <p:nvSpPr>
            <p:cNvPr id="21" name="Oval 4"/>
            <p:cNvSpPr/>
            <p:nvPr/>
          </p:nvSpPr>
          <p:spPr>
            <a:xfrm>
              <a:off x="2946400" y="1459345"/>
              <a:ext cx="4322618" cy="4322618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1998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5"/>
            <p:cNvSpPr/>
            <p:nvPr/>
          </p:nvSpPr>
          <p:spPr>
            <a:xfrm>
              <a:off x="2946400" y="1560945"/>
              <a:ext cx="1099128" cy="1099128"/>
            </a:xfrm>
            <a:prstGeom prst="ellipse">
              <a:avLst/>
            </a:prstGeom>
            <a:solidFill>
              <a:srgbClr val="008E9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1998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6"/>
            <p:cNvSpPr/>
            <p:nvPr/>
          </p:nvSpPr>
          <p:spPr>
            <a:xfrm>
              <a:off x="6109854" y="4519372"/>
              <a:ext cx="1099128" cy="1099128"/>
            </a:xfrm>
            <a:prstGeom prst="ellipse">
              <a:avLst/>
            </a:prstGeom>
            <a:solidFill>
              <a:srgbClr val="ED673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1998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7"/>
            <p:cNvGrpSpPr/>
            <p:nvPr/>
          </p:nvGrpSpPr>
          <p:grpSpPr>
            <a:xfrm>
              <a:off x="3223360" y="1832245"/>
              <a:ext cx="545208" cy="556529"/>
              <a:chOff x="3118476" y="1722801"/>
              <a:chExt cx="705354" cy="720000"/>
            </a:xfrm>
          </p:grpSpPr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3406916" y="1722801"/>
                <a:ext cx="416914" cy="7200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8"/>
                  </a:cxn>
                  <a:cxn ang="0">
                    <a:pos x="8" y="26"/>
                  </a:cxn>
                  <a:cxn ang="0">
                    <a:pos x="15" y="19"/>
                  </a:cxn>
                  <a:cxn ang="0">
                    <a:pos x="7" y="12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5" h="26">
                    <a:moveTo>
                      <a:pt x="12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8" y="26"/>
                    </a:cubicBezTo>
                    <a:cubicBezTo>
                      <a:pt x="11" y="26"/>
                      <a:pt x="15" y="23"/>
                      <a:pt x="15" y="19"/>
                    </a:cubicBezTo>
                    <a:cubicBezTo>
                      <a:pt x="15" y="14"/>
                      <a:pt x="10" y="12"/>
                      <a:pt x="7" y="12"/>
                    </a:cubicBezTo>
                    <a:cubicBezTo>
                      <a:pt x="8" y="7"/>
                      <a:pt x="10" y="4"/>
                      <a:pt x="14" y="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199839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3118476" y="1722801"/>
                <a:ext cx="389879" cy="7200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8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6" y="12"/>
                  </a:cxn>
                  <a:cxn ang="0">
                    <a:pos x="13" y="2"/>
                  </a:cxn>
                  <a:cxn ang="0">
                    <a:pos x="11" y="0"/>
                  </a:cxn>
                </a:cxnLst>
                <a:rect l="0" t="0" r="r" b="b"/>
                <a:pathLst>
                  <a:path w="14" h="26">
                    <a:moveTo>
                      <a:pt x="11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7" y="26"/>
                    </a:cubicBezTo>
                    <a:cubicBezTo>
                      <a:pt x="11" y="26"/>
                      <a:pt x="14" y="23"/>
                      <a:pt x="14" y="19"/>
                    </a:cubicBezTo>
                    <a:cubicBezTo>
                      <a:pt x="14" y="14"/>
                      <a:pt x="10" y="12"/>
                      <a:pt x="6" y="12"/>
                    </a:cubicBezTo>
                    <a:cubicBezTo>
                      <a:pt x="7" y="7"/>
                      <a:pt x="10" y="4"/>
                      <a:pt x="13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199839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10"/>
            <p:cNvGrpSpPr/>
            <p:nvPr/>
          </p:nvGrpSpPr>
          <p:grpSpPr>
            <a:xfrm>
              <a:off x="6386814" y="4790672"/>
              <a:ext cx="545208" cy="556529"/>
              <a:chOff x="6306741" y="4685620"/>
              <a:chExt cx="705354" cy="720000"/>
            </a:xfrm>
          </p:grpSpPr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 rot="10800000">
                <a:off x="6306741" y="4685620"/>
                <a:ext cx="416914" cy="7200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8"/>
                  </a:cxn>
                  <a:cxn ang="0">
                    <a:pos x="8" y="26"/>
                  </a:cxn>
                  <a:cxn ang="0">
                    <a:pos x="15" y="19"/>
                  </a:cxn>
                  <a:cxn ang="0">
                    <a:pos x="7" y="12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5" h="26">
                    <a:moveTo>
                      <a:pt x="12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8" y="26"/>
                    </a:cubicBezTo>
                    <a:cubicBezTo>
                      <a:pt x="11" y="26"/>
                      <a:pt x="15" y="23"/>
                      <a:pt x="15" y="19"/>
                    </a:cubicBezTo>
                    <a:cubicBezTo>
                      <a:pt x="15" y="14"/>
                      <a:pt x="10" y="12"/>
                      <a:pt x="7" y="12"/>
                    </a:cubicBezTo>
                    <a:cubicBezTo>
                      <a:pt x="8" y="7"/>
                      <a:pt x="10" y="4"/>
                      <a:pt x="14" y="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199839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 rot="10800000">
                <a:off x="6622216" y="4685620"/>
                <a:ext cx="389879" cy="72000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8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6" y="12"/>
                  </a:cxn>
                  <a:cxn ang="0">
                    <a:pos x="13" y="2"/>
                  </a:cxn>
                  <a:cxn ang="0">
                    <a:pos x="11" y="0"/>
                  </a:cxn>
                </a:cxnLst>
                <a:rect l="0" t="0" r="r" b="b"/>
                <a:pathLst>
                  <a:path w="14" h="26">
                    <a:moveTo>
                      <a:pt x="11" y="0"/>
                    </a:moveTo>
                    <a:cubicBezTo>
                      <a:pt x="5" y="2"/>
                      <a:pt x="0" y="10"/>
                      <a:pt x="0" y="18"/>
                    </a:cubicBezTo>
                    <a:cubicBezTo>
                      <a:pt x="0" y="23"/>
                      <a:pt x="3" y="26"/>
                      <a:pt x="7" y="26"/>
                    </a:cubicBezTo>
                    <a:cubicBezTo>
                      <a:pt x="11" y="26"/>
                      <a:pt x="14" y="23"/>
                      <a:pt x="14" y="19"/>
                    </a:cubicBezTo>
                    <a:cubicBezTo>
                      <a:pt x="14" y="14"/>
                      <a:pt x="10" y="12"/>
                      <a:pt x="6" y="12"/>
                    </a:cubicBezTo>
                    <a:cubicBezTo>
                      <a:pt x="7" y="7"/>
                      <a:pt x="10" y="4"/>
                      <a:pt x="13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199839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13"/>
            <p:cNvSpPr txBox="1"/>
            <p:nvPr/>
          </p:nvSpPr>
          <p:spPr>
            <a:xfrm>
              <a:off x="3223360" y="2806802"/>
              <a:ext cx="370866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11998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Dziękujemy!</a:t>
              </a:r>
              <a:endPara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6048" y="4519372"/>
            <a:ext cx="5249912" cy="179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4353" tIns="67177" rIns="134353" bIns="67177" anchor="ctr">
            <a:spAutoFit/>
          </a:bodyPr>
          <a:lstStyle/>
          <a:p>
            <a:pPr defTabSz="1343729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pl-PL" sz="1200" dirty="0">
                <a:solidFill>
                  <a:srgbClr val="1C1C1C"/>
                </a:solidFill>
              </a:rPr>
              <a:t>Ipsos Sp. z o.o. </a:t>
            </a:r>
          </a:p>
          <a:p>
            <a:pPr defTabSz="1343729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pl-PL" sz="1200" dirty="0">
                <a:solidFill>
                  <a:srgbClr val="1C1C1C"/>
                </a:solidFill>
              </a:rPr>
              <a:t>Ul. Domaniewska 34a,  02- 672 Warszawa</a:t>
            </a:r>
          </a:p>
          <a:p>
            <a:pPr defTabSz="1343729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pl-PL" sz="1200" dirty="0">
                <a:solidFill>
                  <a:srgbClr val="1C1C1C"/>
                </a:solidFill>
              </a:rPr>
              <a:t>Tel.:  + 48 22 448 77 00</a:t>
            </a:r>
          </a:p>
          <a:p>
            <a:pPr defTabSz="1343729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pl-PL" sz="1200" dirty="0" err="1">
                <a:solidFill>
                  <a:srgbClr val="1C1C1C"/>
                </a:solidFill>
              </a:rPr>
              <a:t>Fax</a:t>
            </a:r>
            <a:r>
              <a:rPr lang="pl-PL" sz="1200" dirty="0">
                <a:solidFill>
                  <a:srgbClr val="1C1C1C"/>
                </a:solidFill>
              </a:rPr>
              <a:t>:  + 48 22 448 77 02 </a:t>
            </a:r>
          </a:p>
          <a:p>
            <a:pPr defTabSz="1343729" fontAlgn="base">
              <a:spcBef>
                <a:spcPct val="0"/>
              </a:spcBef>
              <a:spcAft>
                <a:spcPct val="0"/>
              </a:spcAft>
              <a:buSzPct val="70000"/>
            </a:pPr>
            <a:endParaRPr lang="pl-PL" sz="1200" dirty="0">
              <a:solidFill>
                <a:srgbClr val="1C1C1C"/>
              </a:solidFill>
            </a:endParaRPr>
          </a:p>
          <a:p>
            <a:pPr defTabSz="1343729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pl-PL" sz="1200" dirty="0">
                <a:solidFill>
                  <a:srgbClr val="1C1C1C"/>
                </a:solidFill>
              </a:rPr>
              <a:t>KRS: 0000023371, NIP: 525 21 99 297, REGON: 017201001, </a:t>
            </a:r>
          </a:p>
          <a:p>
            <a:pPr defTabSz="1343729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pl-PL" sz="1200" dirty="0">
                <a:solidFill>
                  <a:srgbClr val="1C1C1C"/>
                </a:solidFill>
              </a:rPr>
              <a:t>Sąd Rejonowy dla m.st. Warszawy – XIII Wydział </a:t>
            </a:r>
            <a:r>
              <a:rPr lang="pl-PL" sz="1200" dirty="0" smtClean="0">
                <a:solidFill>
                  <a:srgbClr val="1C1C1C"/>
                </a:solidFill>
              </a:rPr>
              <a:t>Gospodarczy </a:t>
            </a:r>
            <a:r>
              <a:rPr lang="pl-PL" sz="1200" dirty="0">
                <a:solidFill>
                  <a:srgbClr val="1C1C1C"/>
                </a:solidFill>
              </a:rPr>
              <a:t>Krajowego Rejestru Sądowego </a:t>
            </a:r>
          </a:p>
          <a:p>
            <a:pPr defTabSz="1343729" fontAlgn="base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pl-PL" sz="1200" dirty="0">
                <a:solidFill>
                  <a:srgbClr val="1C1C1C"/>
                </a:solidFill>
              </a:rPr>
              <a:t>Kapitał: 8.048.000 PLN</a:t>
            </a:r>
            <a:endParaRPr lang="pl-PL" sz="1200" b="1" dirty="0">
              <a:solidFill>
                <a:srgbClr val="1C1C1C"/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436520" y="1951897"/>
            <a:ext cx="3445355" cy="873753"/>
            <a:chOff x="436520" y="2103836"/>
            <a:chExt cx="3445355" cy="873753"/>
          </a:xfrm>
        </p:grpSpPr>
        <p:sp>
          <p:nvSpPr>
            <p:cNvPr id="16" name="TextBox 15"/>
            <p:cNvSpPr txBox="1"/>
            <p:nvPr/>
          </p:nvSpPr>
          <p:spPr>
            <a:xfrm>
              <a:off x="452875" y="2103836"/>
              <a:ext cx="3429000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l" defTabSz="92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8595B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Agnieszka </a:t>
              </a:r>
              <a:r>
                <a:rPr kumimoji="0" lang="pl-PL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Szczęsna</a:t>
              </a: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8595B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4763" marR="0" lvl="0" indent="0" algn="l" defTabSz="92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436520" y="2452184"/>
              <a:ext cx="2824219" cy="246221"/>
              <a:chOff x="436520" y="2514109"/>
              <a:chExt cx="2824219" cy="246221"/>
            </a:xfrm>
          </p:grpSpPr>
          <p:grpSp>
            <p:nvGrpSpPr>
              <p:cNvPr id="36" name="Group 153"/>
              <p:cNvGrpSpPr>
                <a:grpSpLocks noChangeAspect="1"/>
              </p:cNvGrpSpPr>
              <p:nvPr/>
            </p:nvGrpSpPr>
            <p:grpSpPr bwMode="black">
              <a:xfrm>
                <a:off x="436520" y="2590776"/>
                <a:ext cx="134459" cy="89668"/>
                <a:chOff x="-6357938" y="3122613"/>
                <a:chExt cx="1104900" cy="736600"/>
              </a:xfrm>
              <a:solidFill>
                <a:schemeClr val="tx2"/>
              </a:solidFill>
            </p:grpSpPr>
            <p:sp>
              <p:nvSpPr>
                <p:cNvPr id="38" name="Freeform 7"/>
                <p:cNvSpPr>
                  <a:spLocks/>
                </p:cNvSpPr>
                <p:nvPr/>
              </p:nvSpPr>
              <p:spPr bwMode="black">
                <a:xfrm>
                  <a:off x="-6319838" y="3122613"/>
                  <a:ext cx="1028700" cy="431800"/>
                </a:xfrm>
                <a:custGeom>
                  <a:avLst/>
                  <a:gdLst/>
                  <a:ahLst/>
                  <a:cxnLst>
                    <a:cxn ang="0">
                      <a:pos x="324" y="272"/>
                    </a:cxn>
                    <a:cxn ang="0">
                      <a:pos x="648" y="0"/>
                    </a:cxn>
                    <a:cxn ang="0">
                      <a:pos x="648" y="0"/>
                    </a:cxn>
                    <a:cxn ang="0">
                      <a:pos x="64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324" y="272"/>
                    </a:cxn>
                  </a:cxnLst>
                  <a:rect l="0" t="0" r="r" b="b"/>
                  <a:pathLst>
                    <a:path w="648" h="272">
                      <a:moveTo>
                        <a:pt x="324" y="272"/>
                      </a:move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324" y="272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/>
              </p:nvSpPr>
              <p:spPr bwMode="black">
                <a:xfrm>
                  <a:off x="-5621338" y="3154363"/>
                  <a:ext cx="368300" cy="669925"/>
                </a:xfrm>
                <a:custGeom>
                  <a:avLst/>
                  <a:gdLst/>
                  <a:ahLst/>
                  <a:cxnLst>
                    <a:cxn ang="0">
                      <a:pos x="232" y="8"/>
                    </a:cxn>
                    <a:cxn ang="0">
                      <a:pos x="232" y="8"/>
                    </a:cxn>
                    <a:cxn ang="0">
                      <a:pos x="230" y="0"/>
                    </a:cxn>
                    <a:cxn ang="0">
                      <a:pos x="0" y="192"/>
                    </a:cxn>
                    <a:cxn ang="0">
                      <a:pos x="230" y="422"/>
                    </a:cxn>
                    <a:cxn ang="0">
                      <a:pos x="230" y="422"/>
                    </a:cxn>
                    <a:cxn ang="0">
                      <a:pos x="232" y="416"/>
                    </a:cxn>
                    <a:cxn ang="0">
                      <a:pos x="232" y="8"/>
                    </a:cxn>
                  </a:cxnLst>
                  <a:rect l="0" t="0" r="r" b="b"/>
                  <a:pathLst>
                    <a:path w="232" h="422">
                      <a:moveTo>
                        <a:pt x="232" y="8"/>
                      </a:moveTo>
                      <a:lnTo>
                        <a:pt x="232" y="8"/>
                      </a:lnTo>
                      <a:lnTo>
                        <a:pt x="230" y="0"/>
                      </a:lnTo>
                      <a:lnTo>
                        <a:pt x="0" y="192"/>
                      </a:lnTo>
                      <a:lnTo>
                        <a:pt x="230" y="422"/>
                      </a:lnTo>
                      <a:lnTo>
                        <a:pt x="230" y="422"/>
                      </a:lnTo>
                      <a:lnTo>
                        <a:pt x="232" y="416"/>
                      </a:lnTo>
                      <a:lnTo>
                        <a:pt x="232" y="8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black">
                <a:xfrm>
                  <a:off x="-6357938" y="3154363"/>
                  <a:ext cx="368300" cy="66992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8"/>
                    </a:cxn>
                    <a:cxn ang="0">
                      <a:pos x="0" y="416"/>
                    </a:cxn>
                    <a:cxn ang="0">
                      <a:pos x="0" y="416"/>
                    </a:cxn>
                    <a:cxn ang="0">
                      <a:pos x="2" y="422"/>
                    </a:cxn>
                    <a:cxn ang="0">
                      <a:pos x="232" y="19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32" h="42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0" y="416"/>
                      </a:lnTo>
                      <a:lnTo>
                        <a:pt x="0" y="416"/>
                      </a:lnTo>
                      <a:lnTo>
                        <a:pt x="2" y="422"/>
                      </a:lnTo>
                      <a:lnTo>
                        <a:pt x="232" y="19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black">
                <a:xfrm>
                  <a:off x="-6323013" y="3487738"/>
                  <a:ext cx="1035050" cy="371475"/>
                </a:xfrm>
                <a:custGeom>
                  <a:avLst/>
                  <a:gdLst/>
                  <a:ahLst/>
                  <a:cxnLst>
                    <a:cxn ang="0">
                      <a:pos x="420" y="0"/>
                    </a:cxn>
                    <a:cxn ang="0">
                      <a:pos x="336" y="72"/>
                    </a:cxn>
                    <a:cxn ang="0">
                      <a:pos x="336" y="72"/>
                    </a:cxn>
                    <a:cxn ang="0">
                      <a:pos x="330" y="74"/>
                    </a:cxn>
                    <a:cxn ang="0">
                      <a:pos x="326" y="74"/>
                    </a:cxn>
                    <a:cxn ang="0">
                      <a:pos x="326" y="74"/>
                    </a:cxn>
                    <a:cxn ang="0">
                      <a:pos x="322" y="74"/>
                    </a:cxn>
                    <a:cxn ang="0">
                      <a:pos x="316" y="72"/>
                    </a:cxn>
                    <a:cxn ang="0">
                      <a:pos x="232" y="0"/>
                    </a:cxn>
                    <a:cxn ang="0">
                      <a:pos x="0" y="232"/>
                    </a:cxn>
                    <a:cxn ang="0">
                      <a:pos x="0" y="232"/>
                    </a:cxn>
                    <a:cxn ang="0">
                      <a:pos x="6" y="234"/>
                    </a:cxn>
                    <a:cxn ang="0">
                      <a:pos x="646" y="234"/>
                    </a:cxn>
                    <a:cxn ang="0">
                      <a:pos x="646" y="234"/>
                    </a:cxn>
                    <a:cxn ang="0">
                      <a:pos x="652" y="232"/>
                    </a:cxn>
                    <a:cxn ang="0">
                      <a:pos x="420" y="0"/>
                    </a:cxn>
                  </a:cxnLst>
                  <a:rect l="0" t="0" r="r" b="b"/>
                  <a:pathLst>
                    <a:path w="652" h="234">
                      <a:moveTo>
                        <a:pt x="420" y="0"/>
                      </a:moveTo>
                      <a:lnTo>
                        <a:pt x="336" y="72"/>
                      </a:lnTo>
                      <a:lnTo>
                        <a:pt x="336" y="72"/>
                      </a:lnTo>
                      <a:lnTo>
                        <a:pt x="330" y="74"/>
                      </a:lnTo>
                      <a:lnTo>
                        <a:pt x="326" y="74"/>
                      </a:lnTo>
                      <a:lnTo>
                        <a:pt x="326" y="74"/>
                      </a:lnTo>
                      <a:lnTo>
                        <a:pt x="322" y="74"/>
                      </a:lnTo>
                      <a:lnTo>
                        <a:pt x="316" y="72"/>
                      </a:lnTo>
                      <a:lnTo>
                        <a:pt x="232" y="0"/>
                      </a:lnTo>
                      <a:lnTo>
                        <a:pt x="0" y="232"/>
                      </a:lnTo>
                      <a:lnTo>
                        <a:pt x="0" y="232"/>
                      </a:lnTo>
                      <a:lnTo>
                        <a:pt x="6" y="234"/>
                      </a:lnTo>
                      <a:lnTo>
                        <a:pt x="646" y="234"/>
                      </a:lnTo>
                      <a:lnTo>
                        <a:pt x="646" y="234"/>
                      </a:lnTo>
                      <a:lnTo>
                        <a:pt x="652" y="232"/>
                      </a:lnTo>
                      <a:lnTo>
                        <a:pt x="420" y="0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TextBox 50"/>
              <p:cNvSpPr txBox="1"/>
              <p:nvPr/>
            </p:nvSpPr>
            <p:spPr bwMode="black">
              <a:xfrm>
                <a:off x="685739" y="2514109"/>
                <a:ext cx="2575000" cy="24622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marL="4763" marR="0" lvl="0" indent="0" algn="l" defTabSz="9242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agnieszka.szczesna@ipsos.com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upa 17"/>
            <p:cNvGrpSpPr/>
            <p:nvPr/>
          </p:nvGrpSpPr>
          <p:grpSpPr>
            <a:xfrm>
              <a:off x="457925" y="2731368"/>
              <a:ext cx="1642220" cy="246221"/>
              <a:chOff x="457925" y="2823773"/>
              <a:chExt cx="1642220" cy="246221"/>
            </a:xfrm>
          </p:grpSpPr>
          <p:grpSp>
            <p:nvGrpSpPr>
              <p:cNvPr id="19" name="Group 35"/>
              <p:cNvGrpSpPr>
                <a:grpSpLocks noChangeAspect="1"/>
              </p:cNvGrpSpPr>
              <p:nvPr/>
            </p:nvGrpSpPr>
            <p:grpSpPr bwMode="black">
              <a:xfrm flipH="1">
                <a:off x="457925" y="2864550"/>
                <a:ext cx="126792" cy="148734"/>
                <a:chOff x="8553450" y="4149725"/>
                <a:chExt cx="790575" cy="927100"/>
              </a:xfrm>
              <a:solidFill>
                <a:schemeClr val="tx2"/>
              </a:solidFill>
            </p:grpSpPr>
            <p:sp>
              <p:nvSpPr>
                <p:cNvPr id="32" name="Freeform 58"/>
                <p:cNvSpPr>
                  <a:spLocks/>
                </p:cNvSpPr>
                <p:nvPr/>
              </p:nvSpPr>
              <p:spPr bwMode="black">
                <a:xfrm>
                  <a:off x="8747125" y="4187825"/>
                  <a:ext cx="596900" cy="860425"/>
                </a:xfrm>
                <a:custGeom>
                  <a:avLst/>
                  <a:gdLst/>
                  <a:ahLst/>
                  <a:cxnLst>
                    <a:cxn ang="0">
                      <a:pos x="370" y="60"/>
                    </a:cxn>
                    <a:cxn ang="0">
                      <a:pos x="306" y="10"/>
                    </a:cxn>
                    <a:cxn ang="0">
                      <a:pos x="290" y="0"/>
                    </a:cxn>
                    <a:cxn ang="0">
                      <a:pos x="240" y="106"/>
                    </a:cxn>
                    <a:cxn ang="0">
                      <a:pos x="240" y="106"/>
                    </a:cxn>
                    <a:cxn ang="0">
                      <a:pos x="240" y="118"/>
                    </a:cxn>
                    <a:cxn ang="0">
                      <a:pos x="240" y="124"/>
                    </a:cxn>
                    <a:cxn ang="0">
                      <a:pos x="236" y="128"/>
                    </a:cxn>
                    <a:cxn ang="0">
                      <a:pos x="162" y="260"/>
                    </a:cxn>
                    <a:cxn ang="0">
                      <a:pos x="160" y="260"/>
                    </a:cxn>
                    <a:cxn ang="0">
                      <a:pos x="86" y="392"/>
                    </a:cxn>
                    <a:cxn ang="0">
                      <a:pos x="86" y="392"/>
                    </a:cxn>
                    <a:cxn ang="0">
                      <a:pos x="82" y="398"/>
                    </a:cxn>
                    <a:cxn ang="0">
                      <a:pos x="78" y="400"/>
                    </a:cxn>
                    <a:cxn ang="0">
                      <a:pos x="68" y="406"/>
                    </a:cxn>
                    <a:cxn ang="0">
                      <a:pos x="0" y="504"/>
                    </a:cxn>
                    <a:cxn ang="0">
                      <a:pos x="18" y="512"/>
                    </a:cxn>
                    <a:cxn ang="0">
                      <a:pos x="94" y="542"/>
                    </a:cxn>
                    <a:cxn ang="0">
                      <a:pos x="94" y="542"/>
                    </a:cxn>
                    <a:cxn ang="0">
                      <a:pos x="98" y="542"/>
                    </a:cxn>
                    <a:cxn ang="0">
                      <a:pos x="104" y="542"/>
                    </a:cxn>
                    <a:cxn ang="0">
                      <a:pos x="110" y="540"/>
                    </a:cxn>
                    <a:cxn ang="0">
                      <a:pos x="116" y="536"/>
                    </a:cxn>
                    <a:cxn ang="0">
                      <a:pos x="126" y="524"/>
                    </a:cxn>
                    <a:cxn ang="0">
                      <a:pos x="136" y="510"/>
                    </a:cxn>
                    <a:cxn ang="0">
                      <a:pos x="220" y="372"/>
                    </a:cxn>
                    <a:cxn ang="0">
                      <a:pos x="252" y="314"/>
                    </a:cxn>
                    <a:cxn ang="0">
                      <a:pos x="254" y="314"/>
                    </a:cxn>
                    <a:cxn ang="0">
                      <a:pos x="286" y="256"/>
                    </a:cxn>
                    <a:cxn ang="0">
                      <a:pos x="364" y="114"/>
                    </a:cxn>
                    <a:cxn ang="0">
                      <a:pos x="364" y="114"/>
                    </a:cxn>
                    <a:cxn ang="0">
                      <a:pos x="370" y="98"/>
                    </a:cxn>
                    <a:cxn ang="0">
                      <a:pos x="376" y="84"/>
                    </a:cxn>
                    <a:cxn ang="0">
                      <a:pos x="376" y="76"/>
                    </a:cxn>
                    <a:cxn ang="0">
                      <a:pos x="376" y="70"/>
                    </a:cxn>
                    <a:cxn ang="0">
                      <a:pos x="374" y="66"/>
                    </a:cxn>
                    <a:cxn ang="0">
                      <a:pos x="370" y="60"/>
                    </a:cxn>
                    <a:cxn ang="0">
                      <a:pos x="370" y="60"/>
                    </a:cxn>
                  </a:cxnLst>
                  <a:rect l="0" t="0" r="r" b="b"/>
                  <a:pathLst>
                    <a:path w="376" h="542">
                      <a:moveTo>
                        <a:pt x="370" y="60"/>
                      </a:moveTo>
                      <a:lnTo>
                        <a:pt x="306" y="10"/>
                      </a:lnTo>
                      <a:lnTo>
                        <a:pt x="290" y="0"/>
                      </a:lnTo>
                      <a:lnTo>
                        <a:pt x="240" y="106"/>
                      </a:lnTo>
                      <a:lnTo>
                        <a:pt x="240" y="106"/>
                      </a:lnTo>
                      <a:lnTo>
                        <a:pt x="240" y="118"/>
                      </a:lnTo>
                      <a:lnTo>
                        <a:pt x="240" y="124"/>
                      </a:lnTo>
                      <a:lnTo>
                        <a:pt x="236" y="128"/>
                      </a:lnTo>
                      <a:lnTo>
                        <a:pt x="162" y="260"/>
                      </a:lnTo>
                      <a:lnTo>
                        <a:pt x="160" y="260"/>
                      </a:lnTo>
                      <a:lnTo>
                        <a:pt x="86" y="392"/>
                      </a:lnTo>
                      <a:lnTo>
                        <a:pt x="86" y="392"/>
                      </a:lnTo>
                      <a:lnTo>
                        <a:pt x="82" y="398"/>
                      </a:lnTo>
                      <a:lnTo>
                        <a:pt x="78" y="400"/>
                      </a:lnTo>
                      <a:lnTo>
                        <a:pt x="68" y="406"/>
                      </a:lnTo>
                      <a:lnTo>
                        <a:pt x="0" y="504"/>
                      </a:lnTo>
                      <a:lnTo>
                        <a:pt x="18" y="512"/>
                      </a:lnTo>
                      <a:lnTo>
                        <a:pt x="94" y="542"/>
                      </a:lnTo>
                      <a:lnTo>
                        <a:pt x="94" y="542"/>
                      </a:lnTo>
                      <a:lnTo>
                        <a:pt x="98" y="542"/>
                      </a:lnTo>
                      <a:lnTo>
                        <a:pt x="104" y="542"/>
                      </a:lnTo>
                      <a:lnTo>
                        <a:pt x="110" y="540"/>
                      </a:lnTo>
                      <a:lnTo>
                        <a:pt x="116" y="536"/>
                      </a:lnTo>
                      <a:lnTo>
                        <a:pt x="126" y="524"/>
                      </a:lnTo>
                      <a:lnTo>
                        <a:pt x="136" y="510"/>
                      </a:lnTo>
                      <a:lnTo>
                        <a:pt x="220" y="372"/>
                      </a:lnTo>
                      <a:lnTo>
                        <a:pt x="252" y="314"/>
                      </a:lnTo>
                      <a:lnTo>
                        <a:pt x="254" y="314"/>
                      </a:lnTo>
                      <a:lnTo>
                        <a:pt x="286" y="256"/>
                      </a:lnTo>
                      <a:lnTo>
                        <a:pt x="364" y="114"/>
                      </a:lnTo>
                      <a:lnTo>
                        <a:pt x="364" y="114"/>
                      </a:lnTo>
                      <a:lnTo>
                        <a:pt x="370" y="98"/>
                      </a:lnTo>
                      <a:lnTo>
                        <a:pt x="376" y="84"/>
                      </a:lnTo>
                      <a:lnTo>
                        <a:pt x="376" y="76"/>
                      </a:lnTo>
                      <a:lnTo>
                        <a:pt x="376" y="70"/>
                      </a:lnTo>
                      <a:lnTo>
                        <a:pt x="374" y="66"/>
                      </a:lnTo>
                      <a:lnTo>
                        <a:pt x="370" y="60"/>
                      </a:lnTo>
                      <a:lnTo>
                        <a:pt x="370" y="60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59"/>
                <p:cNvSpPr>
                  <a:spLocks/>
                </p:cNvSpPr>
                <p:nvPr/>
              </p:nvSpPr>
              <p:spPr bwMode="black">
                <a:xfrm>
                  <a:off x="8677275" y="4787900"/>
                  <a:ext cx="161925" cy="190500"/>
                </a:xfrm>
                <a:custGeom>
                  <a:avLst/>
                  <a:gdLst/>
                  <a:ahLst/>
                  <a:cxnLst>
                    <a:cxn ang="0">
                      <a:pos x="48" y="6"/>
                    </a:cxn>
                    <a:cxn ang="0">
                      <a:pos x="38" y="22"/>
                    </a:cxn>
                    <a:cxn ang="0">
                      <a:pos x="38" y="22"/>
                    </a:cxn>
                    <a:cxn ang="0">
                      <a:pos x="34" y="34"/>
                    </a:cxn>
                    <a:cxn ang="0">
                      <a:pos x="28" y="48"/>
                    </a:cxn>
                    <a:cxn ang="0">
                      <a:pos x="28" y="48"/>
                    </a:cxn>
                    <a:cxn ang="0">
                      <a:pos x="20" y="58"/>
                    </a:cxn>
                    <a:cxn ang="0">
                      <a:pos x="12" y="68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0" y="90"/>
                    </a:cxn>
                    <a:cxn ang="0">
                      <a:pos x="0" y="94"/>
                    </a:cxn>
                    <a:cxn ang="0">
                      <a:pos x="4" y="100"/>
                    </a:cxn>
                    <a:cxn ang="0">
                      <a:pos x="8" y="104"/>
                    </a:cxn>
                    <a:cxn ang="0">
                      <a:pos x="34" y="120"/>
                    </a:cxn>
                    <a:cxn ang="0">
                      <a:pos x="102" y="22"/>
                    </a:cxn>
                    <a:cxn ang="0">
                      <a:pos x="66" y="2"/>
                    </a:cxn>
                    <a:cxn ang="0">
                      <a:pos x="66" y="2"/>
                    </a:cxn>
                    <a:cxn ang="0">
                      <a:pos x="60" y="0"/>
                    </a:cxn>
                    <a:cxn ang="0">
                      <a:pos x="56" y="0"/>
                    </a:cxn>
                    <a:cxn ang="0">
                      <a:pos x="50" y="2"/>
                    </a:cxn>
                    <a:cxn ang="0">
                      <a:pos x="48" y="6"/>
                    </a:cxn>
                    <a:cxn ang="0">
                      <a:pos x="48" y="6"/>
                    </a:cxn>
                  </a:cxnLst>
                  <a:rect l="0" t="0" r="r" b="b"/>
                  <a:pathLst>
                    <a:path w="102" h="120">
                      <a:moveTo>
                        <a:pt x="48" y="6"/>
                      </a:moveTo>
                      <a:lnTo>
                        <a:pt x="38" y="22"/>
                      </a:lnTo>
                      <a:lnTo>
                        <a:pt x="38" y="22"/>
                      </a:lnTo>
                      <a:lnTo>
                        <a:pt x="34" y="34"/>
                      </a:lnTo>
                      <a:lnTo>
                        <a:pt x="28" y="48"/>
                      </a:lnTo>
                      <a:lnTo>
                        <a:pt x="28" y="48"/>
                      </a:lnTo>
                      <a:lnTo>
                        <a:pt x="20" y="58"/>
                      </a:lnTo>
                      <a:lnTo>
                        <a:pt x="12" y="68"/>
                      </a:lnTo>
                      <a:lnTo>
                        <a:pt x="2" y="84"/>
                      </a:lnTo>
                      <a:lnTo>
                        <a:pt x="2" y="84"/>
                      </a:lnTo>
                      <a:lnTo>
                        <a:pt x="0" y="90"/>
                      </a:lnTo>
                      <a:lnTo>
                        <a:pt x="0" y="94"/>
                      </a:lnTo>
                      <a:lnTo>
                        <a:pt x="4" y="100"/>
                      </a:lnTo>
                      <a:lnTo>
                        <a:pt x="8" y="104"/>
                      </a:lnTo>
                      <a:lnTo>
                        <a:pt x="34" y="120"/>
                      </a:lnTo>
                      <a:lnTo>
                        <a:pt x="102" y="22"/>
                      </a:lnTo>
                      <a:lnTo>
                        <a:pt x="66" y="2"/>
                      </a:lnTo>
                      <a:lnTo>
                        <a:pt x="66" y="2"/>
                      </a:ln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50" y="2"/>
                      </a:lnTo>
                      <a:lnTo>
                        <a:pt x="48" y="6"/>
                      </a:lnTo>
                      <a:lnTo>
                        <a:pt x="48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60"/>
                <p:cNvSpPr>
                  <a:spLocks/>
                </p:cNvSpPr>
                <p:nvPr/>
              </p:nvSpPr>
              <p:spPr bwMode="black">
                <a:xfrm>
                  <a:off x="9042400" y="4149725"/>
                  <a:ext cx="149225" cy="200025"/>
                </a:xfrm>
                <a:custGeom>
                  <a:avLst/>
                  <a:gdLst/>
                  <a:ahLst/>
                  <a:cxnLst>
                    <a:cxn ang="0">
                      <a:pos x="8" y="104"/>
                    </a:cxn>
                    <a:cxn ang="0">
                      <a:pos x="44" y="126"/>
                    </a:cxn>
                    <a:cxn ang="0">
                      <a:pos x="94" y="18"/>
                    </a:cxn>
                    <a:cxn ang="0">
                      <a:pos x="66" y="2"/>
                    </a:cxn>
                    <a:cxn ang="0">
                      <a:pos x="66" y="2"/>
                    </a:cxn>
                    <a:cxn ang="0">
                      <a:pos x="62" y="0"/>
                    </a:cxn>
                    <a:cxn ang="0">
                      <a:pos x="56" y="0"/>
                    </a:cxn>
                    <a:cxn ang="0">
                      <a:pos x="50" y="2"/>
                    </a:cxn>
                    <a:cxn ang="0">
                      <a:pos x="48" y="6"/>
                    </a:cxn>
                    <a:cxn ang="0">
                      <a:pos x="40" y="20"/>
                    </a:cxn>
                    <a:cxn ang="0">
                      <a:pos x="40" y="20"/>
                    </a:cxn>
                    <a:cxn ang="0">
                      <a:pos x="36" y="34"/>
                    </a:cxn>
                    <a:cxn ang="0">
                      <a:pos x="28" y="48"/>
                    </a:cxn>
                    <a:cxn ang="0">
                      <a:pos x="28" y="48"/>
                    </a:cxn>
                    <a:cxn ang="0">
                      <a:pos x="20" y="62"/>
                    </a:cxn>
                    <a:cxn ang="0">
                      <a:pos x="10" y="72"/>
                    </a:cxn>
                    <a:cxn ang="0">
                      <a:pos x="2" y="86"/>
                    </a:cxn>
                    <a:cxn ang="0">
                      <a:pos x="2" y="86"/>
                    </a:cxn>
                    <a:cxn ang="0">
                      <a:pos x="0" y="90"/>
                    </a:cxn>
                    <a:cxn ang="0">
                      <a:pos x="0" y="96"/>
                    </a:cxn>
                    <a:cxn ang="0">
                      <a:pos x="4" y="100"/>
                    </a:cxn>
                    <a:cxn ang="0">
                      <a:pos x="8" y="104"/>
                    </a:cxn>
                    <a:cxn ang="0">
                      <a:pos x="8" y="104"/>
                    </a:cxn>
                  </a:cxnLst>
                  <a:rect l="0" t="0" r="r" b="b"/>
                  <a:pathLst>
                    <a:path w="94" h="126">
                      <a:moveTo>
                        <a:pt x="8" y="104"/>
                      </a:moveTo>
                      <a:lnTo>
                        <a:pt x="44" y="126"/>
                      </a:lnTo>
                      <a:lnTo>
                        <a:pt x="94" y="18"/>
                      </a:lnTo>
                      <a:lnTo>
                        <a:pt x="66" y="2"/>
                      </a:lnTo>
                      <a:lnTo>
                        <a:pt x="66" y="2"/>
                      </a:lnTo>
                      <a:lnTo>
                        <a:pt x="62" y="0"/>
                      </a:lnTo>
                      <a:lnTo>
                        <a:pt x="56" y="0"/>
                      </a:lnTo>
                      <a:lnTo>
                        <a:pt x="50" y="2"/>
                      </a:lnTo>
                      <a:lnTo>
                        <a:pt x="48" y="6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36" y="34"/>
                      </a:lnTo>
                      <a:lnTo>
                        <a:pt x="28" y="48"/>
                      </a:lnTo>
                      <a:lnTo>
                        <a:pt x="28" y="48"/>
                      </a:lnTo>
                      <a:lnTo>
                        <a:pt x="20" y="62"/>
                      </a:lnTo>
                      <a:lnTo>
                        <a:pt x="10" y="72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0" y="90"/>
                      </a:lnTo>
                      <a:lnTo>
                        <a:pt x="0" y="96"/>
                      </a:lnTo>
                      <a:lnTo>
                        <a:pt x="4" y="100"/>
                      </a:lnTo>
                      <a:lnTo>
                        <a:pt x="8" y="104"/>
                      </a:lnTo>
                      <a:lnTo>
                        <a:pt x="8" y="104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61"/>
                <p:cNvSpPr>
                  <a:spLocks/>
                </p:cNvSpPr>
                <p:nvPr/>
              </p:nvSpPr>
              <p:spPr bwMode="black">
                <a:xfrm>
                  <a:off x="8553450" y="4416425"/>
                  <a:ext cx="288925" cy="660400"/>
                </a:xfrm>
                <a:custGeom>
                  <a:avLst/>
                  <a:gdLst/>
                  <a:ahLst/>
                  <a:cxnLst>
                    <a:cxn ang="0">
                      <a:pos x="38" y="16"/>
                    </a:cxn>
                    <a:cxn ang="0">
                      <a:pos x="68" y="10"/>
                    </a:cxn>
                    <a:cxn ang="0">
                      <a:pos x="114" y="8"/>
                    </a:cxn>
                    <a:cxn ang="0">
                      <a:pos x="144" y="14"/>
                    </a:cxn>
                    <a:cxn ang="0">
                      <a:pos x="158" y="32"/>
                    </a:cxn>
                    <a:cxn ang="0">
                      <a:pos x="160" y="56"/>
                    </a:cxn>
                    <a:cxn ang="0">
                      <a:pos x="150" y="86"/>
                    </a:cxn>
                    <a:cxn ang="0">
                      <a:pos x="124" y="138"/>
                    </a:cxn>
                    <a:cxn ang="0">
                      <a:pos x="48" y="258"/>
                    </a:cxn>
                    <a:cxn ang="0">
                      <a:pos x="10" y="332"/>
                    </a:cxn>
                    <a:cxn ang="0">
                      <a:pos x="2" y="362"/>
                    </a:cxn>
                    <a:cxn ang="0">
                      <a:pos x="2" y="388"/>
                    </a:cxn>
                    <a:cxn ang="0">
                      <a:pos x="16" y="406"/>
                    </a:cxn>
                    <a:cxn ang="0">
                      <a:pos x="46" y="414"/>
                    </a:cxn>
                    <a:cxn ang="0">
                      <a:pos x="60" y="416"/>
                    </a:cxn>
                    <a:cxn ang="0">
                      <a:pos x="118" y="410"/>
                    </a:cxn>
                    <a:cxn ang="0">
                      <a:pos x="140" y="404"/>
                    </a:cxn>
                    <a:cxn ang="0">
                      <a:pos x="146" y="392"/>
                    </a:cxn>
                    <a:cxn ang="0">
                      <a:pos x="112" y="400"/>
                    </a:cxn>
                    <a:cxn ang="0">
                      <a:pos x="64" y="404"/>
                    </a:cxn>
                    <a:cxn ang="0">
                      <a:pos x="36" y="394"/>
                    </a:cxn>
                    <a:cxn ang="0">
                      <a:pos x="28" y="386"/>
                    </a:cxn>
                    <a:cxn ang="0">
                      <a:pos x="26" y="360"/>
                    </a:cxn>
                    <a:cxn ang="0">
                      <a:pos x="36" y="328"/>
                    </a:cxn>
                    <a:cxn ang="0">
                      <a:pos x="54" y="290"/>
                    </a:cxn>
                    <a:cxn ang="0">
                      <a:pos x="108" y="202"/>
                    </a:cxn>
                    <a:cxn ang="0">
                      <a:pos x="158" y="114"/>
                    </a:cxn>
                    <a:cxn ang="0">
                      <a:pos x="176" y="76"/>
                    </a:cxn>
                    <a:cxn ang="0">
                      <a:pos x="182" y="42"/>
                    </a:cxn>
                    <a:cxn ang="0">
                      <a:pos x="176" y="18"/>
                    </a:cxn>
                    <a:cxn ang="0">
                      <a:pos x="166" y="8"/>
                    </a:cxn>
                    <a:cxn ang="0">
                      <a:pos x="132" y="0"/>
                    </a:cxn>
                    <a:cxn ang="0">
                      <a:pos x="78" y="2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182" h="416">
                      <a:moveTo>
                        <a:pt x="40" y="10"/>
                      </a:moveTo>
                      <a:lnTo>
                        <a:pt x="38" y="16"/>
                      </a:lnTo>
                      <a:lnTo>
                        <a:pt x="38" y="16"/>
                      </a:lnTo>
                      <a:lnTo>
                        <a:pt x="68" y="10"/>
                      </a:lnTo>
                      <a:lnTo>
                        <a:pt x="94" y="8"/>
                      </a:lnTo>
                      <a:lnTo>
                        <a:pt x="114" y="8"/>
                      </a:lnTo>
                      <a:lnTo>
                        <a:pt x="132" y="10"/>
                      </a:lnTo>
                      <a:lnTo>
                        <a:pt x="144" y="14"/>
                      </a:lnTo>
                      <a:lnTo>
                        <a:pt x="152" y="22"/>
                      </a:lnTo>
                      <a:lnTo>
                        <a:pt x="158" y="32"/>
                      </a:lnTo>
                      <a:lnTo>
                        <a:pt x="160" y="42"/>
                      </a:lnTo>
                      <a:lnTo>
                        <a:pt x="160" y="56"/>
                      </a:lnTo>
                      <a:lnTo>
                        <a:pt x="156" y="70"/>
                      </a:lnTo>
                      <a:lnTo>
                        <a:pt x="150" y="86"/>
                      </a:lnTo>
                      <a:lnTo>
                        <a:pt x="142" y="102"/>
                      </a:lnTo>
                      <a:lnTo>
                        <a:pt x="124" y="138"/>
                      </a:lnTo>
                      <a:lnTo>
                        <a:pt x="100" y="178"/>
                      </a:lnTo>
                      <a:lnTo>
                        <a:pt x="48" y="258"/>
                      </a:lnTo>
                      <a:lnTo>
                        <a:pt x="26" y="296"/>
                      </a:lnTo>
                      <a:lnTo>
                        <a:pt x="10" y="332"/>
                      </a:lnTo>
                      <a:lnTo>
                        <a:pt x="4" y="348"/>
                      </a:lnTo>
                      <a:lnTo>
                        <a:pt x="2" y="362"/>
                      </a:lnTo>
                      <a:lnTo>
                        <a:pt x="0" y="376"/>
                      </a:lnTo>
                      <a:lnTo>
                        <a:pt x="2" y="388"/>
                      </a:lnTo>
                      <a:lnTo>
                        <a:pt x="8" y="398"/>
                      </a:lnTo>
                      <a:lnTo>
                        <a:pt x="16" y="406"/>
                      </a:lnTo>
                      <a:lnTo>
                        <a:pt x="28" y="412"/>
                      </a:lnTo>
                      <a:lnTo>
                        <a:pt x="46" y="414"/>
                      </a:lnTo>
                      <a:lnTo>
                        <a:pt x="46" y="414"/>
                      </a:lnTo>
                      <a:lnTo>
                        <a:pt x="60" y="416"/>
                      </a:lnTo>
                      <a:lnTo>
                        <a:pt x="78" y="414"/>
                      </a:lnTo>
                      <a:lnTo>
                        <a:pt x="118" y="410"/>
                      </a:lnTo>
                      <a:lnTo>
                        <a:pt x="118" y="410"/>
                      </a:lnTo>
                      <a:lnTo>
                        <a:pt x="140" y="404"/>
                      </a:lnTo>
                      <a:lnTo>
                        <a:pt x="164" y="398"/>
                      </a:lnTo>
                      <a:lnTo>
                        <a:pt x="146" y="392"/>
                      </a:lnTo>
                      <a:lnTo>
                        <a:pt x="146" y="392"/>
                      </a:lnTo>
                      <a:lnTo>
                        <a:pt x="112" y="400"/>
                      </a:lnTo>
                      <a:lnTo>
                        <a:pt x="86" y="402"/>
                      </a:lnTo>
                      <a:lnTo>
                        <a:pt x="64" y="404"/>
                      </a:lnTo>
                      <a:lnTo>
                        <a:pt x="48" y="400"/>
                      </a:lnTo>
                      <a:lnTo>
                        <a:pt x="36" y="394"/>
                      </a:lnTo>
                      <a:lnTo>
                        <a:pt x="32" y="390"/>
                      </a:lnTo>
                      <a:lnTo>
                        <a:pt x="28" y="386"/>
                      </a:lnTo>
                      <a:lnTo>
                        <a:pt x="26" y="374"/>
                      </a:lnTo>
                      <a:lnTo>
                        <a:pt x="26" y="360"/>
                      </a:lnTo>
                      <a:lnTo>
                        <a:pt x="30" y="346"/>
                      </a:lnTo>
                      <a:lnTo>
                        <a:pt x="36" y="328"/>
                      </a:lnTo>
                      <a:lnTo>
                        <a:pt x="44" y="310"/>
                      </a:lnTo>
                      <a:lnTo>
                        <a:pt x="54" y="290"/>
                      </a:lnTo>
                      <a:lnTo>
                        <a:pt x="80" y="246"/>
                      </a:lnTo>
                      <a:lnTo>
                        <a:pt x="108" y="202"/>
                      </a:lnTo>
                      <a:lnTo>
                        <a:pt x="134" y="158"/>
                      </a:lnTo>
                      <a:lnTo>
                        <a:pt x="158" y="114"/>
                      </a:lnTo>
                      <a:lnTo>
                        <a:pt x="168" y="94"/>
                      </a:lnTo>
                      <a:lnTo>
                        <a:pt x="176" y="76"/>
                      </a:lnTo>
                      <a:lnTo>
                        <a:pt x="180" y="58"/>
                      </a:lnTo>
                      <a:lnTo>
                        <a:pt x="182" y="42"/>
                      </a:lnTo>
                      <a:lnTo>
                        <a:pt x="180" y="30"/>
                      </a:lnTo>
                      <a:lnTo>
                        <a:pt x="176" y="18"/>
                      </a:lnTo>
                      <a:lnTo>
                        <a:pt x="170" y="12"/>
                      </a:lnTo>
                      <a:lnTo>
                        <a:pt x="166" y="8"/>
                      </a:lnTo>
                      <a:lnTo>
                        <a:pt x="152" y="2"/>
                      </a:lnTo>
                      <a:lnTo>
                        <a:pt x="132" y="0"/>
                      </a:lnTo>
                      <a:lnTo>
                        <a:pt x="108" y="0"/>
                      </a:lnTo>
                      <a:lnTo>
                        <a:pt x="78" y="2"/>
                      </a:lnTo>
                      <a:lnTo>
                        <a:pt x="40" y="10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51"/>
              <p:cNvSpPr txBox="1"/>
              <p:nvPr/>
            </p:nvSpPr>
            <p:spPr bwMode="black">
              <a:xfrm>
                <a:off x="706815" y="2823773"/>
                <a:ext cx="1393330" cy="24622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marL="4763" marR="0" lvl="0" indent="0" algn="l" defTabSz="9242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+</a:t>
                </a:r>
                <a:r>
                  <a:rPr kumimoji="0" lang="pl-P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48 692 433 344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8595B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MS PGothic" pitchFamily="34" charset="-128"/>
                  <a:cs typeface="+mn-cs"/>
                </a:endParaRPr>
              </a:p>
            </p:txBody>
          </p:sp>
        </p:grpSp>
      </p:grpSp>
      <p:grpSp>
        <p:nvGrpSpPr>
          <p:cNvPr id="42" name="Grupa 41"/>
          <p:cNvGrpSpPr/>
          <p:nvPr/>
        </p:nvGrpSpPr>
        <p:grpSpPr>
          <a:xfrm>
            <a:off x="436520" y="3114578"/>
            <a:ext cx="3445355" cy="594569"/>
            <a:chOff x="436520" y="2932584"/>
            <a:chExt cx="3445355" cy="594569"/>
          </a:xfrm>
        </p:grpSpPr>
        <p:sp>
          <p:nvSpPr>
            <p:cNvPr id="43" name="TextBox 15"/>
            <p:cNvSpPr txBox="1"/>
            <p:nvPr/>
          </p:nvSpPr>
          <p:spPr>
            <a:xfrm>
              <a:off x="452875" y="2932584"/>
              <a:ext cx="3429000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l" defTabSz="92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8595B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Bartłomiej</a:t>
              </a:r>
              <a:r>
                <a:rPr kumimoji="0" lang="pl-PL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58595B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pl-PL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8595B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Płatkowski</a:t>
              </a:r>
              <a:endPara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8595B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4763" marR="0" lvl="0" indent="0" algn="l" defTabSz="92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8595B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4" name="Grupa 43"/>
            <p:cNvGrpSpPr/>
            <p:nvPr/>
          </p:nvGrpSpPr>
          <p:grpSpPr>
            <a:xfrm>
              <a:off x="436520" y="3280932"/>
              <a:ext cx="3061399" cy="246221"/>
              <a:chOff x="436520" y="2514109"/>
              <a:chExt cx="3061399" cy="246221"/>
            </a:xfrm>
          </p:grpSpPr>
          <p:grpSp>
            <p:nvGrpSpPr>
              <p:cNvPr id="45" name="Group 153"/>
              <p:cNvGrpSpPr>
                <a:grpSpLocks noChangeAspect="1"/>
              </p:cNvGrpSpPr>
              <p:nvPr/>
            </p:nvGrpSpPr>
            <p:grpSpPr bwMode="black">
              <a:xfrm>
                <a:off x="436520" y="2590776"/>
                <a:ext cx="134459" cy="89668"/>
                <a:chOff x="-6357938" y="3122613"/>
                <a:chExt cx="1104900" cy="736600"/>
              </a:xfrm>
              <a:solidFill>
                <a:schemeClr val="tx2"/>
              </a:solidFill>
            </p:grpSpPr>
            <p:sp>
              <p:nvSpPr>
                <p:cNvPr id="47" name="Freeform 7"/>
                <p:cNvSpPr>
                  <a:spLocks/>
                </p:cNvSpPr>
                <p:nvPr/>
              </p:nvSpPr>
              <p:spPr bwMode="black">
                <a:xfrm>
                  <a:off x="-6319838" y="3122613"/>
                  <a:ext cx="1028700" cy="431800"/>
                </a:xfrm>
                <a:custGeom>
                  <a:avLst/>
                  <a:gdLst/>
                  <a:ahLst/>
                  <a:cxnLst>
                    <a:cxn ang="0">
                      <a:pos x="324" y="272"/>
                    </a:cxn>
                    <a:cxn ang="0">
                      <a:pos x="648" y="0"/>
                    </a:cxn>
                    <a:cxn ang="0">
                      <a:pos x="648" y="0"/>
                    </a:cxn>
                    <a:cxn ang="0">
                      <a:pos x="64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324" y="272"/>
                    </a:cxn>
                  </a:cxnLst>
                  <a:rect l="0" t="0" r="r" b="b"/>
                  <a:pathLst>
                    <a:path w="648" h="272">
                      <a:moveTo>
                        <a:pt x="324" y="272"/>
                      </a:move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324" y="272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8"/>
                <p:cNvSpPr>
                  <a:spLocks/>
                </p:cNvSpPr>
                <p:nvPr/>
              </p:nvSpPr>
              <p:spPr bwMode="black">
                <a:xfrm>
                  <a:off x="-5621338" y="3154363"/>
                  <a:ext cx="368300" cy="669925"/>
                </a:xfrm>
                <a:custGeom>
                  <a:avLst/>
                  <a:gdLst/>
                  <a:ahLst/>
                  <a:cxnLst>
                    <a:cxn ang="0">
                      <a:pos x="232" y="8"/>
                    </a:cxn>
                    <a:cxn ang="0">
                      <a:pos x="232" y="8"/>
                    </a:cxn>
                    <a:cxn ang="0">
                      <a:pos x="230" y="0"/>
                    </a:cxn>
                    <a:cxn ang="0">
                      <a:pos x="0" y="192"/>
                    </a:cxn>
                    <a:cxn ang="0">
                      <a:pos x="230" y="422"/>
                    </a:cxn>
                    <a:cxn ang="0">
                      <a:pos x="230" y="422"/>
                    </a:cxn>
                    <a:cxn ang="0">
                      <a:pos x="232" y="416"/>
                    </a:cxn>
                    <a:cxn ang="0">
                      <a:pos x="232" y="8"/>
                    </a:cxn>
                  </a:cxnLst>
                  <a:rect l="0" t="0" r="r" b="b"/>
                  <a:pathLst>
                    <a:path w="232" h="422">
                      <a:moveTo>
                        <a:pt x="232" y="8"/>
                      </a:moveTo>
                      <a:lnTo>
                        <a:pt x="232" y="8"/>
                      </a:lnTo>
                      <a:lnTo>
                        <a:pt x="230" y="0"/>
                      </a:lnTo>
                      <a:lnTo>
                        <a:pt x="0" y="192"/>
                      </a:lnTo>
                      <a:lnTo>
                        <a:pt x="230" y="422"/>
                      </a:lnTo>
                      <a:lnTo>
                        <a:pt x="230" y="422"/>
                      </a:lnTo>
                      <a:lnTo>
                        <a:pt x="232" y="416"/>
                      </a:lnTo>
                      <a:lnTo>
                        <a:pt x="232" y="8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9"/>
                <p:cNvSpPr>
                  <a:spLocks/>
                </p:cNvSpPr>
                <p:nvPr/>
              </p:nvSpPr>
              <p:spPr bwMode="black">
                <a:xfrm>
                  <a:off x="-6357938" y="3154363"/>
                  <a:ext cx="368300" cy="66992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8"/>
                    </a:cxn>
                    <a:cxn ang="0">
                      <a:pos x="0" y="416"/>
                    </a:cxn>
                    <a:cxn ang="0">
                      <a:pos x="0" y="416"/>
                    </a:cxn>
                    <a:cxn ang="0">
                      <a:pos x="2" y="422"/>
                    </a:cxn>
                    <a:cxn ang="0">
                      <a:pos x="232" y="19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32" h="42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0" y="416"/>
                      </a:lnTo>
                      <a:lnTo>
                        <a:pt x="0" y="416"/>
                      </a:lnTo>
                      <a:lnTo>
                        <a:pt x="2" y="422"/>
                      </a:lnTo>
                      <a:lnTo>
                        <a:pt x="232" y="19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black">
                <a:xfrm>
                  <a:off x="-6323013" y="3487738"/>
                  <a:ext cx="1035050" cy="371475"/>
                </a:xfrm>
                <a:custGeom>
                  <a:avLst/>
                  <a:gdLst/>
                  <a:ahLst/>
                  <a:cxnLst>
                    <a:cxn ang="0">
                      <a:pos x="420" y="0"/>
                    </a:cxn>
                    <a:cxn ang="0">
                      <a:pos x="336" y="72"/>
                    </a:cxn>
                    <a:cxn ang="0">
                      <a:pos x="336" y="72"/>
                    </a:cxn>
                    <a:cxn ang="0">
                      <a:pos x="330" y="74"/>
                    </a:cxn>
                    <a:cxn ang="0">
                      <a:pos x="326" y="74"/>
                    </a:cxn>
                    <a:cxn ang="0">
                      <a:pos x="326" y="74"/>
                    </a:cxn>
                    <a:cxn ang="0">
                      <a:pos x="322" y="74"/>
                    </a:cxn>
                    <a:cxn ang="0">
                      <a:pos x="316" y="72"/>
                    </a:cxn>
                    <a:cxn ang="0">
                      <a:pos x="232" y="0"/>
                    </a:cxn>
                    <a:cxn ang="0">
                      <a:pos x="0" y="232"/>
                    </a:cxn>
                    <a:cxn ang="0">
                      <a:pos x="0" y="232"/>
                    </a:cxn>
                    <a:cxn ang="0">
                      <a:pos x="6" y="234"/>
                    </a:cxn>
                    <a:cxn ang="0">
                      <a:pos x="646" y="234"/>
                    </a:cxn>
                    <a:cxn ang="0">
                      <a:pos x="646" y="234"/>
                    </a:cxn>
                    <a:cxn ang="0">
                      <a:pos x="652" y="232"/>
                    </a:cxn>
                    <a:cxn ang="0">
                      <a:pos x="420" y="0"/>
                    </a:cxn>
                  </a:cxnLst>
                  <a:rect l="0" t="0" r="r" b="b"/>
                  <a:pathLst>
                    <a:path w="652" h="234">
                      <a:moveTo>
                        <a:pt x="420" y="0"/>
                      </a:moveTo>
                      <a:lnTo>
                        <a:pt x="336" y="72"/>
                      </a:lnTo>
                      <a:lnTo>
                        <a:pt x="336" y="72"/>
                      </a:lnTo>
                      <a:lnTo>
                        <a:pt x="330" y="74"/>
                      </a:lnTo>
                      <a:lnTo>
                        <a:pt x="326" y="74"/>
                      </a:lnTo>
                      <a:lnTo>
                        <a:pt x="326" y="74"/>
                      </a:lnTo>
                      <a:lnTo>
                        <a:pt x="322" y="74"/>
                      </a:lnTo>
                      <a:lnTo>
                        <a:pt x="316" y="72"/>
                      </a:lnTo>
                      <a:lnTo>
                        <a:pt x="232" y="0"/>
                      </a:lnTo>
                      <a:lnTo>
                        <a:pt x="0" y="232"/>
                      </a:lnTo>
                      <a:lnTo>
                        <a:pt x="0" y="232"/>
                      </a:lnTo>
                      <a:lnTo>
                        <a:pt x="6" y="234"/>
                      </a:lnTo>
                      <a:lnTo>
                        <a:pt x="646" y="234"/>
                      </a:lnTo>
                      <a:lnTo>
                        <a:pt x="646" y="234"/>
                      </a:lnTo>
                      <a:lnTo>
                        <a:pt x="652" y="232"/>
                      </a:lnTo>
                      <a:lnTo>
                        <a:pt x="420" y="0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242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95B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TextBox 50"/>
              <p:cNvSpPr txBox="1"/>
              <p:nvPr/>
            </p:nvSpPr>
            <p:spPr bwMode="black">
              <a:xfrm>
                <a:off x="685739" y="2514109"/>
                <a:ext cx="2812180" cy="24622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marL="4763" lvl="0" defTabSz="924282">
                  <a:defRPr/>
                </a:pPr>
                <a:r>
                  <a:rPr lang="pl-PL" sz="1600" dirty="0">
                    <a:solidFill>
                      <a:srgbClr val="58595B">
                        <a:lumMod val="50000"/>
                      </a:srgbClr>
                    </a:solidFill>
                  </a:rPr>
                  <a:t>bartlomiej.platkowski@ipsos.com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17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308929" y="217307"/>
            <a:ext cx="8967721" cy="590215"/>
          </a:xfrm>
          <a:prstGeom prst="rect">
            <a:avLst/>
          </a:prstGeom>
        </p:spPr>
        <p:txBody>
          <a:bodyPr/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133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33" dirty="0">
                <a:solidFill>
                  <a:schemeClr val="bg2"/>
                </a:solidFill>
              </a:rPr>
              <a:t>WOJEWÓDZTWA BIORĄCE UDZIAŁ W BADANIU</a:t>
            </a:r>
            <a:endParaRPr lang="en-US" sz="2533" dirty="0">
              <a:solidFill>
                <a:schemeClr val="bg2"/>
              </a:solidFill>
            </a:endParaRPr>
          </a:p>
        </p:txBody>
      </p:sp>
      <p:cxnSp>
        <p:nvCxnSpPr>
          <p:cNvPr id="24" name="Straight Connector 6"/>
          <p:cNvCxnSpPr/>
          <p:nvPr/>
        </p:nvCxnSpPr>
        <p:spPr>
          <a:xfrm flipH="1">
            <a:off x="1848718" y="1187733"/>
            <a:ext cx="1" cy="4774917"/>
          </a:xfrm>
          <a:prstGeom prst="line">
            <a:avLst/>
          </a:prstGeom>
          <a:ln cap="rnd">
            <a:solidFill>
              <a:schemeClr val="bg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a 37"/>
          <p:cNvGrpSpPr/>
          <p:nvPr/>
        </p:nvGrpSpPr>
        <p:grpSpPr>
          <a:xfrm>
            <a:off x="1909985" y="1459244"/>
            <a:ext cx="9596215" cy="4866446"/>
            <a:chOff x="1909985" y="1459244"/>
            <a:chExt cx="9596215" cy="4866446"/>
          </a:xfrm>
        </p:grpSpPr>
        <p:sp>
          <p:nvSpPr>
            <p:cNvPr id="7" name="Prostokąt 6"/>
            <p:cNvSpPr/>
            <p:nvPr/>
          </p:nvSpPr>
          <p:spPr>
            <a:xfrm>
              <a:off x="2809875" y="5162550"/>
              <a:ext cx="7877175" cy="800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7"/>
            <p:cNvSpPr/>
            <p:nvPr/>
          </p:nvSpPr>
          <p:spPr bwMode="auto">
            <a:xfrm>
              <a:off x="1909985" y="1459244"/>
              <a:ext cx="9596215" cy="486644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180000" tIns="180000" rIns="180000" bIns="180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2400" dirty="0" smtClean="0"/>
                <a:t>W ramach akcji „Chroń Dziecięce Uśmiechy” od 2013 roku firma </a:t>
              </a:r>
              <a:r>
                <a:rPr lang="pl-PL" sz="2400" dirty="0"/>
                <a:t>Wrigley </a:t>
              </a:r>
              <a:r>
                <a:rPr lang="pl-PL" sz="2400" dirty="0" smtClean="0"/>
                <a:t>przeprowadziła 5 fal badania w szkołach w różnych województwach:</a:t>
              </a:r>
            </a:p>
            <a:p>
              <a:pPr marL="800100" lvl="1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2400" b="1" dirty="0"/>
                <a:t>Fala 1 (2013</a:t>
              </a:r>
              <a:r>
                <a:rPr lang="pl-PL" sz="2400" b="1" dirty="0" smtClean="0"/>
                <a:t>)</a:t>
              </a:r>
              <a:r>
                <a:rPr lang="pl-PL" sz="2400" dirty="0" smtClean="0"/>
                <a:t> – 5 województw: </a:t>
              </a:r>
              <a:r>
                <a:rPr lang="pl-PL" sz="2400" dirty="0"/>
                <a:t>lubelskie, opolskie, podkarpackie, świętokrzyskie i warmińsko-mazurskie</a:t>
              </a:r>
            </a:p>
            <a:p>
              <a:pPr marL="800100" lvl="1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2400" b="1" dirty="0"/>
                <a:t>Fala 2 (2014</a:t>
              </a:r>
              <a:r>
                <a:rPr lang="pl-PL" sz="2400" b="1" dirty="0" smtClean="0"/>
                <a:t>)</a:t>
              </a:r>
              <a:r>
                <a:rPr lang="pl-PL" sz="2400" dirty="0"/>
                <a:t> – 5 województw</a:t>
              </a:r>
              <a:r>
                <a:rPr lang="pl-PL" sz="2400" dirty="0" smtClean="0"/>
                <a:t>: </a:t>
              </a:r>
              <a:r>
                <a:rPr lang="pl-PL" sz="2400" dirty="0"/>
                <a:t>łódzkie, mazowieckie, podlaskie, pomorskie i zachodniopomorskie</a:t>
              </a:r>
            </a:p>
            <a:p>
              <a:pPr marL="800100" lvl="1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2400" b="1" dirty="0"/>
                <a:t>Fala 3 (2015</a:t>
              </a:r>
              <a:r>
                <a:rPr lang="pl-PL" sz="2400" b="1" dirty="0" smtClean="0"/>
                <a:t>)</a:t>
              </a:r>
              <a:r>
                <a:rPr lang="pl-PL" sz="2400" dirty="0"/>
                <a:t> – </a:t>
              </a:r>
              <a:r>
                <a:rPr lang="pl-PL" sz="2400" dirty="0" smtClean="0"/>
                <a:t>6 </a:t>
              </a:r>
              <a:r>
                <a:rPr lang="pl-PL" sz="2400" dirty="0"/>
                <a:t>województw</a:t>
              </a:r>
              <a:r>
                <a:rPr lang="pl-PL" sz="2400" dirty="0" smtClean="0"/>
                <a:t>: </a:t>
              </a:r>
              <a:r>
                <a:rPr lang="pl-PL" sz="2400" dirty="0"/>
                <a:t>dolnośląskie, kujawsko-pomorskie, lubuskie, małopolskie, śląskie i wielkopolskie</a:t>
              </a:r>
            </a:p>
            <a:p>
              <a:pPr marL="800100" lvl="1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2400" b="1" dirty="0"/>
                <a:t>Fala 4 (2016</a:t>
              </a:r>
              <a:r>
                <a:rPr lang="pl-PL" sz="2400" b="1" dirty="0" smtClean="0"/>
                <a:t>)</a:t>
              </a:r>
              <a:r>
                <a:rPr lang="pl-PL" sz="2400" dirty="0"/>
                <a:t> – 5 województw</a:t>
              </a:r>
              <a:r>
                <a:rPr lang="pl-PL" sz="2400" dirty="0" smtClean="0"/>
                <a:t>: </a:t>
              </a:r>
              <a:r>
                <a:rPr lang="pl-PL" sz="2400" dirty="0"/>
                <a:t>mazowieckie, opolskie, śląskie, warmińsko-mazurskie i </a:t>
              </a:r>
              <a:r>
                <a:rPr lang="pl-PL" sz="2400" dirty="0" smtClean="0"/>
                <a:t>zachodniopomorskie</a:t>
              </a:r>
              <a:endParaRPr lang="pl-PL" sz="2400" dirty="0"/>
            </a:p>
            <a:p>
              <a:pPr marL="800100" lvl="1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pl-PL" sz="2400" b="1" dirty="0"/>
                <a:t>Fala 5 (2017) – </a:t>
              </a:r>
              <a:r>
                <a:rPr lang="pl-PL" sz="2400" b="1" dirty="0" smtClean="0"/>
                <a:t>obecna</a:t>
              </a:r>
              <a:r>
                <a:rPr lang="pl-PL" sz="2400" dirty="0"/>
                <a:t> – 5 województw</a:t>
              </a:r>
              <a:r>
                <a:rPr lang="pl-PL" sz="2400" dirty="0" smtClean="0"/>
                <a:t>: </a:t>
              </a:r>
              <a:r>
                <a:rPr lang="pl-PL" sz="2400" dirty="0"/>
                <a:t>kujawsko-pomorskie, lubelskie, łódzkie, świętokrzyskie i wielkopolskie</a:t>
              </a:r>
            </a:p>
            <a:p>
              <a:pPr marL="800100" lvl="1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pl-PL" sz="2400" dirty="0" smtClean="0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460363" y="1210504"/>
            <a:ext cx="1376062" cy="978847"/>
            <a:chOff x="460363" y="1210504"/>
            <a:chExt cx="1376062" cy="978847"/>
          </a:xfrm>
        </p:grpSpPr>
        <p:sp>
          <p:nvSpPr>
            <p:cNvPr id="26" name="Oval 18"/>
            <p:cNvSpPr/>
            <p:nvPr/>
          </p:nvSpPr>
          <p:spPr>
            <a:xfrm>
              <a:off x="460363" y="1210504"/>
              <a:ext cx="1002761" cy="9788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 dirty="0"/>
            </a:p>
          </p:txBody>
        </p:sp>
        <p:cxnSp>
          <p:nvCxnSpPr>
            <p:cNvPr id="33" name="Straight Connector 36"/>
            <p:cNvCxnSpPr/>
            <p:nvPr/>
          </p:nvCxnSpPr>
          <p:spPr>
            <a:xfrm>
              <a:off x="1463124" y="1699928"/>
              <a:ext cx="373301" cy="0"/>
            </a:xfrm>
            <a:prstGeom prst="line">
              <a:avLst/>
            </a:prstGeom>
            <a:ln cap="rnd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29"/>
            <p:cNvSpPr>
              <a:spLocks noEditPoints="1"/>
            </p:cNvSpPr>
            <p:nvPr/>
          </p:nvSpPr>
          <p:spPr bwMode="auto">
            <a:xfrm>
              <a:off x="613399" y="1354469"/>
              <a:ext cx="690917" cy="690917"/>
            </a:xfrm>
            <a:custGeom>
              <a:avLst/>
              <a:gdLst/>
              <a:ahLst/>
              <a:cxnLst>
                <a:cxn ang="0">
                  <a:pos x="121" y="484"/>
                </a:cxn>
                <a:cxn ang="0">
                  <a:pos x="122" y="504"/>
                </a:cxn>
                <a:cxn ang="0">
                  <a:pos x="577" y="263"/>
                </a:cxn>
                <a:cxn ang="0">
                  <a:pos x="532" y="265"/>
                </a:cxn>
                <a:cxn ang="0">
                  <a:pos x="505" y="175"/>
                </a:cxn>
                <a:cxn ang="0">
                  <a:pos x="817" y="549"/>
                </a:cxn>
                <a:cxn ang="0">
                  <a:pos x="705" y="410"/>
                </a:cxn>
                <a:cxn ang="0">
                  <a:pos x="600" y="376"/>
                </a:cxn>
                <a:cxn ang="0">
                  <a:pos x="472" y="478"/>
                </a:cxn>
                <a:cxn ang="0">
                  <a:pos x="559" y="590"/>
                </a:cxn>
                <a:cxn ang="0">
                  <a:pos x="621" y="642"/>
                </a:cxn>
                <a:cxn ang="0">
                  <a:pos x="646" y="811"/>
                </a:cxn>
                <a:cxn ang="0">
                  <a:pos x="732" y="840"/>
                </a:cxn>
                <a:cxn ang="0">
                  <a:pos x="790" y="730"/>
                </a:cxn>
                <a:cxn ang="0">
                  <a:pos x="861" y="554"/>
                </a:cxn>
                <a:cxn ang="0">
                  <a:pos x="528" y="0"/>
                </a:cxn>
                <a:cxn ang="0">
                  <a:pos x="278" y="911"/>
                </a:cxn>
                <a:cxn ang="0">
                  <a:pos x="321" y="802"/>
                </a:cxn>
                <a:cxn ang="0">
                  <a:pos x="353" y="654"/>
                </a:cxn>
                <a:cxn ang="0">
                  <a:pos x="199" y="552"/>
                </a:cxn>
                <a:cxn ang="0">
                  <a:pos x="121" y="588"/>
                </a:cxn>
                <a:cxn ang="0">
                  <a:pos x="160" y="741"/>
                </a:cxn>
                <a:cxn ang="0">
                  <a:pos x="33" y="529"/>
                </a:cxn>
                <a:cxn ang="0">
                  <a:pos x="119" y="563"/>
                </a:cxn>
                <a:cxn ang="0">
                  <a:pos x="60" y="503"/>
                </a:cxn>
                <a:cxn ang="0">
                  <a:pos x="78" y="428"/>
                </a:cxn>
                <a:cxn ang="0">
                  <a:pos x="144" y="368"/>
                </a:cxn>
                <a:cxn ang="0">
                  <a:pos x="218" y="311"/>
                </a:cxn>
                <a:cxn ang="0">
                  <a:pos x="247" y="282"/>
                </a:cxn>
                <a:cxn ang="0">
                  <a:pos x="271" y="283"/>
                </a:cxn>
                <a:cxn ang="0">
                  <a:pos x="216" y="217"/>
                </a:cxn>
                <a:cxn ang="0">
                  <a:pos x="170" y="223"/>
                </a:cxn>
                <a:cxn ang="0">
                  <a:pos x="139" y="252"/>
                </a:cxn>
                <a:cxn ang="0">
                  <a:pos x="192" y="181"/>
                </a:cxn>
                <a:cxn ang="0">
                  <a:pos x="249" y="170"/>
                </a:cxn>
                <a:cxn ang="0">
                  <a:pos x="232" y="132"/>
                </a:cxn>
                <a:cxn ang="0">
                  <a:pos x="338" y="206"/>
                </a:cxn>
                <a:cxn ang="0">
                  <a:pos x="464" y="139"/>
                </a:cxn>
                <a:cxn ang="0">
                  <a:pos x="518" y="59"/>
                </a:cxn>
                <a:cxn ang="0">
                  <a:pos x="806" y="158"/>
                </a:cxn>
                <a:cxn ang="0">
                  <a:pos x="753" y="173"/>
                </a:cxn>
                <a:cxn ang="0">
                  <a:pos x="711" y="131"/>
                </a:cxn>
                <a:cxn ang="0">
                  <a:pos x="636" y="164"/>
                </a:cxn>
                <a:cxn ang="0">
                  <a:pos x="622" y="215"/>
                </a:cxn>
                <a:cxn ang="0">
                  <a:pos x="660" y="192"/>
                </a:cxn>
                <a:cxn ang="0">
                  <a:pos x="681" y="204"/>
                </a:cxn>
                <a:cxn ang="0">
                  <a:pos x="692" y="223"/>
                </a:cxn>
                <a:cxn ang="0">
                  <a:pos x="653" y="251"/>
                </a:cxn>
                <a:cxn ang="0">
                  <a:pos x="613" y="241"/>
                </a:cxn>
                <a:cxn ang="0">
                  <a:pos x="563" y="310"/>
                </a:cxn>
                <a:cxn ang="0">
                  <a:pos x="523" y="376"/>
                </a:cxn>
                <a:cxn ang="0">
                  <a:pos x="619" y="324"/>
                </a:cxn>
                <a:cxn ang="0">
                  <a:pos x="664" y="355"/>
                </a:cxn>
                <a:cxn ang="0">
                  <a:pos x="685" y="364"/>
                </a:cxn>
                <a:cxn ang="0">
                  <a:pos x="755" y="323"/>
                </a:cxn>
                <a:cxn ang="0">
                  <a:pos x="755" y="340"/>
                </a:cxn>
                <a:cxn ang="0">
                  <a:pos x="760" y="385"/>
                </a:cxn>
                <a:cxn ang="0">
                  <a:pos x="794" y="484"/>
                </a:cxn>
                <a:cxn ang="0">
                  <a:pos x="880" y="467"/>
                </a:cxn>
                <a:cxn ang="0">
                  <a:pos x="933" y="461"/>
                </a:cxn>
                <a:cxn ang="0">
                  <a:pos x="878" y="878"/>
                </a:cxn>
              </a:cxnLst>
              <a:rect l="0" t="0" r="r" b="b"/>
              <a:pathLst>
                <a:path w="1056" h="1056">
                  <a:moveTo>
                    <a:pt x="162" y="496"/>
                  </a:moveTo>
                  <a:cubicBezTo>
                    <a:pt x="156" y="495"/>
                    <a:pt x="151" y="495"/>
                    <a:pt x="145" y="495"/>
                  </a:cubicBezTo>
                  <a:cubicBezTo>
                    <a:pt x="145" y="497"/>
                    <a:pt x="145" y="499"/>
                    <a:pt x="145" y="502"/>
                  </a:cubicBezTo>
                  <a:cubicBezTo>
                    <a:pt x="146" y="503"/>
                    <a:pt x="145" y="503"/>
                    <a:pt x="144" y="503"/>
                  </a:cubicBezTo>
                  <a:cubicBezTo>
                    <a:pt x="144" y="503"/>
                    <a:pt x="143" y="503"/>
                    <a:pt x="142" y="503"/>
                  </a:cubicBezTo>
                  <a:cubicBezTo>
                    <a:pt x="141" y="503"/>
                    <a:pt x="139" y="503"/>
                    <a:pt x="138" y="503"/>
                  </a:cubicBezTo>
                  <a:cubicBezTo>
                    <a:pt x="138" y="504"/>
                    <a:pt x="138" y="506"/>
                    <a:pt x="138" y="507"/>
                  </a:cubicBezTo>
                  <a:cubicBezTo>
                    <a:pt x="139" y="508"/>
                    <a:pt x="143" y="507"/>
                    <a:pt x="144" y="507"/>
                  </a:cubicBezTo>
                  <a:cubicBezTo>
                    <a:pt x="146" y="507"/>
                    <a:pt x="149" y="508"/>
                    <a:pt x="151" y="508"/>
                  </a:cubicBezTo>
                  <a:cubicBezTo>
                    <a:pt x="152" y="509"/>
                    <a:pt x="154" y="509"/>
                    <a:pt x="156" y="509"/>
                  </a:cubicBezTo>
                  <a:cubicBezTo>
                    <a:pt x="160" y="507"/>
                    <a:pt x="164" y="505"/>
                    <a:pt x="167" y="502"/>
                  </a:cubicBezTo>
                  <a:cubicBezTo>
                    <a:pt x="169" y="500"/>
                    <a:pt x="169" y="500"/>
                    <a:pt x="168" y="498"/>
                  </a:cubicBezTo>
                  <a:cubicBezTo>
                    <a:pt x="167" y="496"/>
                    <a:pt x="164" y="497"/>
                    <a:pt x="162" y="496"/>
                  </a:cubicBezTo>
                  <a:close/>
                  <a:moveTo>
                    <a:pt x="121" y="484"/>
                  </a:moveTo>
                  <a:cubicBezTo>
                    <a:pt x="118" y="482"/>
                    <a:pt x="116" y="480"/>
                    <a:pt x="113" y="478"/>
                  </a:cubicBezTo>
                  <a:cubicBezTo>
                    <a:pt x="111" y="477"/>
                    <a:pt x="108" y="476"/>
                    <a:pt x="105" y="476"/>
                  </a:cubicBezTo>
                  <a:cubicBezTo>
                    <a:pt x="103" y="476"/>
                    <a:pt x="100" y="475"/>
                    <a:pt x="97" y="475"/>
                  </a:cubicBezTo>
                  <a:cubicBezTo>
                    <a:pt x="94" y="474"/>
                    <a:pt x="91" y="475"/>
                    <a:pt x="88" y="476"/>
                  </a:cubicBezTo>
                  <a:cubicBezTo>
                    <a:pt x="87" y="477"/>
                    <a:pt x="85" y="477"/>
                    <a:pt x="83" y="478"/>
                  </a:cubicBezTo>
                  <a:cubicBezTo>
                    <a:pt x="83" y="478"/>
                    <a:pt x="81" y="478"/>
                    <a:pt x="81" y="478"/>
                  </a:cubicBezTo>
                  <a:cubicBezTo>
                    <a:pt x="80" y="480"/>
                    <a:pt x="81" y="482"/>
                    <a:pt x="80" y="484"/>
                  </a:cubicBezTo>
                  <a:cubicBezTo>
                    <a:pt x="85" y="483"/>
                    <a:pt x="90" y="481"/>
                    <a:pt x="95" y="480"/>
                  </a:cubicBezTo>
                  <a:cubicBezTo>
                    <a:pt x="100" y="479"/>
                    <a:pt x="104" y="483"/>
                    <a:pt x="108" y="486"/>
                  </a:cubicBezTo>
                  <a:cubicBezTo>
                    <a:pt x="112" y="489"/>
                    <a:pt x="117" y="490"/>
                    <a:pt x="121" y="493"/>
                  </a:cubicBezTo>
                  <a:cubicBezTo>
                    <a:pt x="126" y="495"/>
                    <a:pt x="130" y="495"/>
                    <a:pt x="135" y="494"/>
                  </a:cubicBezTo>
                  <a:cubicBezTo>
                    <a:pt x="137" y="493"/>
                    <a:pt x="139" y="493"/>
                    <a:pt x="140" y="492"/>
                  </a:cubicBezTo>
                  <a:cubicBezTo>
                    <a:pt x="134" y="489"/>
                    <a:pt x="127" y="487"/>
                    <a:pt x="121" y="484"/>
                  </a:cubicBezTo>
                  <a:close/>
                  <a:moveTo>
                    <a:pt x="122" y="504"/>
                  </a:moveTo>
                  <a:cubicBezTo>
                    <a:pt x="119" y="503"/>
                    <a:pt x="115" y="503"/>
                    <a:pt x="112" y="502"/>
                  </a:cubicBezTo>
                  <a:cubicBezTo>
                    <a:pt x="113" y="503"/>
                    <a:pt x="114" y="505"/>
                    <a:pt x="115" y="507"/>
                  </a:cubicBezTo>
                  <a:cubicBezTo>
                    <a:pt x="117" y="509"/>
                    <a:pt x="122" y="509"/>
                    <a:pt x="125" y="510"/>
                  </a:cubicBezTo>
                  <a:cubicBezTo>
                    <a:pt x="124" y="508"/>
                    <a:pt x="124" y="505"/>
                    <a:pt x="122" y="504"/>
                  </a:cubicBezTo>
                  <a:close/>
                  <a:moveTo>
                    <a:pt x="548" y="248"/>
                  </a:moveTo>
                  <a:cubicBezTo>
                    <a:pt x="549" y="250"/>
                    <a:pt x="552" y="251"/>
                    <a:pt x="552" y="253"/>
                  </a:cubicBezTo>
                  <a:cubicBezTo>
                    <a:pt x="553" y="255"/>
                    <a:pt x="550" y="258"/>
                    <a:pt x="549" y="259"/>
                  </a:cubicBezTo>
                  <a:cubicBezTo>
                    <a:pt x="548" y="261"/>
                    <a:pt x="547" y="263"/>
                    <a:pt x="546" y="266"/>
                  </a:cubicBezTo>
                  <a:cubicBezTo>
                    <a:pt x="546" y="269"/>
                    <a:pt x="544" y="273"/>
                    <a:pt x="545" y="275"/>
                  </a:cubicBezTo>
                  <a:cubicBezTo>
                    <a:pt x="545" y="277"/>
                    <a:pt x="551" y="278"/>
                    <a:pt x="552" y="279"/>
                  </a:cubicBezTo>
                  <a:cubicBezTo>
                    <a:pt x="556" y="280"/>
                    <a:pt x="559" y="279"/>
                    <a:pt x="563" y="278"/>
                  </a:cubicBezTo>
                  <a:cubicBezTo>
                    <a:pt x="567" y="277"/>
                    <a:pt x="570" y="275"/>
                    <a:pt x="573" y="273"/>
                  </a:cubicBezTo>
                  <a:cubicBezTo>
                    <a:pt x="574" y="272"/>
                    <a:pt x="578" y="271"/>
                    <a:pt x="577" y="269"/>
                  </a:cubicBezTo>
                  <a:cubicBezTo>
                    <a:pt x="577" y="267"/>
                    <a:pt x="577" y="265"/>
                    <a:pt x="577" y="263"/>
                  </a:cubicBezTo>
                  <a:cubicBezTo>
                    <a:pt x="577" y="262"/>
                    <a:pt x="577" y="261"/>
                    <a:pt x="577" y="260"/>
                  </a:cubicBezTo>
                  <a:cubicBezTo>
                    <a:pt x="577" y="259"/>
                    <a:pt x="576" y="260"/>
                    <a:pt x="575" y="260"/>
                  </a:cubicBezTo>
                  <a:cubicBezTo>
                    <a:pt x="571" y="260"/>
                    <a:pt x="570" y="255"/>
                    <a:pt x="569" y="252"/>
                  </a:cubicBezTo>
                  <a:cubicBezTo>
                    <a:pt x="567" y="248"/>
                    <a:pt x="566" y="244"/>
                    <a:pt x="563" y="241"/>
                  </a:cubicBezTo>
                  <a:cubicBezTo>
                    <a:pt x="561" y="238"/>
                    <a:pt x="559" y="235"/>
                    <a:pt x="559" y="232"/>
                  </a:cubicBezTo>
                  <a:cubicBezTo>
                    <a:pt x="560" y="229"/>
                    <a:pt x="559" y="226"/>
                    <a:pt x="557" y="223"/>
                  </a:cubicBezTo>
                  <a:cubicBezTo>
                    <a:pt x="557" y="221"/>
                    <a:pt x="555" y="220"/>
                    <a:pt x="554" y="218"/>
                  </a:cubicBezTo>
                  <a:cubicBezTo>
                    <a:pt x="553" y="217"/>
                    <a:pt x="553" y="216"/>
                    <a:pt x="552" y="217"/>
                  </a:cubicBezTo>
                  <a:cubicBezTo>
                    <a:pt x="550" y="219"/>
                    <a:pt x="547" y="221"/>
                    <a:pt x="545" y="223"/>
                  </a:cubicBezTo>
                  <a:cubicBezTo>
                    <a:pt x="544" y="224"/>
                    <a:pt x="542" y="225"/>
                    <a:pt x="541" y="226"/>
                  </a:cubicBezTo>
                  <a:cubicBezTo>
                    <a:pt x="540" y="227"/>
                    <a:pt x="541" y="230"/>
                    <a:pt x="541" y="232"/>
                  </a:cubicBezTo>
                  <a:cubicBezTo>
                    <a:pt x="541" y="238"/>
                    <a:pt x="545" y="243"/>
                    <a:pt x="548" y="248"/>
                  </a:cubicBezTo>
                  <a:close/>
                  <a:moveTo>
                    <a:pt x="526" y="270"/>
                  </a:moveTo>
                  <a:cubicBezTo>
                    <a:pt x="528" y="268"/>
                    <a:pt x="530" y="266"/>
                    <a:pt x="532" y="265"/>
                  </a:cubicBezTo>
                  <a:cubicBezTo>
                    <a:pt x="533" y="263"/>
                    <a:pt x="535" y="262"/>
                    <a:pt x="536" y="260"/>
                  </a:cubicBezTo>
                  <a:cubicBezTo>
                    <a:pt x="537" y="255"/>
                    <a:pt x="539" y="249"/>
                    <a:pt x="541" y="244"/>
                  </a:cubicBezTo>
                  <a:cubicBezTo>
                    <a:pt x="537" y="244"/>
                    <a:pt x="534" y="244"/>
                    <a:pt x="531" y="244"/>
                  </a:cubicBezTo>
                  <a:cubicBezTo>
                    <a:pt x="528" y="244"/>
                    <a:pt x="527" y="244"/>
                    <a:pt x="525" y="246"/>
                  </a:cubicBezTo>
                  <a:cubicBezTo>
                    <a:pt x="522" y="250"/>
                    <a:pt x="520" y="254"/>
                    <a:pt x="517" y="258"/>
                  </a:cubicBezTo>
                  <a:cubicBezTo>
                    <a:pt x="515" y="260"/>
                    <a:pt x="516" y="265"/>
                    <a:pt x="517" y="267"/>
                  </a:cubicBezTo>
                  <a:cubicBezTo>
                    <a:pt x="518" y="271"/>
                    <a:pt x="524" y="270"/>
                    <a:pt x="526" y="270"/>
                  </a:cubicBezTo>
                  <a:close/>
                  <a:moveTo>
                    <a:pt x="621" y="342"/>
                  </a:moveTo>
                  <a:cubicBezTo>
                    <a:pt x="621" y="339"/>
                    <a:pt x="620" y="336"/>
                    <a:pt x="620" y="334"/>
                  </a:cubicBezTo>
                  <a:cubicBezTo>
                    <a:pt x="618" y="335"/>
                    <a:pt x="613" y="337"/>
                    <a:pt x="614" y="340"/>
                  </a:cubicBezTo>
                  <a:cubicBezTo>
                    <a:pt x="615" y="343"/>
                    <a:pt x="619" y="342"/>
                    <a:pt x="621" y="342"/>
                  </a:cubicBezTo>
                  <a:close/>
                  <a:moveTo>
                    <a:pt x="476" y="183"/>
                  </a:moveTo>
                  <a:cubicBezTo>
                    <a:pt x="481" y="182"/>
                    <a:pt x="486" y="182"/>
                    <a:pt x="491" y="181"/>
                  </a:cubicBezTo>
                  <a:cubicBezTo>
                    <a:pt x="497" y="180"/>
                    <a:pt x="500" y="178"/>
                    <a:pt x="505" y="175"/>
                  </a:cubicBezTo>
                  <a:cubicBezTo>
                    <a:pt x="506" y="173"/>
                    <a:pt x="508" y="170"/>
                    <a:pt x="510" y="168"/>
                  </a:cubicBezTo>
                  <a:cubicBezTo>
                    <a:pt x="508" y="167"/>
                    <a:pt x="505" y="167"/>
                    <a:pt x="503" y="166"/>
                  </a:cubicBezTo>
                  <a:cubicBezTo>
                    <a:pt x="502" y="165"/>
                    <a:pt x="501" y="164"/>
                    <a:pt x="499" y="164"/>
                  </a:cubicBezTo>
                  <a:cubicBezTo>
                    <a:pt x="497" y="163"/>
                    <a:pt x="495" y="165"/>
                    <a:pt x="494" y="165"/>
                  </a:cubicBezTo>
                  <a:cubicBezTo>
                    <a:pt x="491" y="166"/>
                    <a:pt x="489" y="165"/>
                    <a:pt x="486" y="165"/>
                  </a:cubicBezTo>
                  <a:cubicBezTo>
                    <a:pt x="481" y="165"/>
                    <a:pt x="476" y="165"/>
                    <a:pt x="471" y="165"/>
                  </a:cubicBezTo>
                  <a:cubicBezTo>
                    <a:pt x="469" y="165"/>
                    <a:pt x="466" y="165"/>
                    <a:pt x="463" y="165"/>
                  </a:cubicBezTo>
                  <a:cubicBezTo>
                    <a:pt x="462" y="165"/>
                    <a:pt x="461" y="165"/>
                    <a:pt x="459" y="165"/>
                  </a:cubicBezTo>
                  <a:cubicBezTo>
                    <a:pt x="459" y="166"/>
                    <a:pt x="459" y="167"/>
                    <a:pt x="459" y="168"/>
                  </a:cubicBezTo>
                  <a:cubicBezTo>
                    <a:pt x="458" y="173"/>
                    <a:pt x="463" y="176"/>
                    <a:pt x="466" y="178"/>
                  </a:cubicBezTo>
                  <a:cubicBezTo>
                    <a:pt x="468" y="181"/>
                    <a:pt x="472" y="184"/>
                    <a:pt x="476" y="183"/>
                  </a:cubicBezTo>
                  <a:close/>
                  <a:moveTo>
                    <a:pt x="861" y="544"/>
                  </a:moveTo>
                  <a:cubicBezTo>
                    <a:pt x="849" y="547"/>
                    <a:pt x="837" y="550"/>
                    <a:pt x="825" y="553"/>
                  </a:cubicBezTo>
                  <a:cubicBezTo>
                    <a:pt x="822" y="552"/>
                    <a:pt x="818" y="552"/>
                    <a:pt x="817" y="549"/>
                  </a:cubicBezTo>
                  <a:cubicBezTo>
                    <a:pt x="816" y="545"/>
                    <a:pt x="815" y="543"/>
                    <a:pt x="813" y="539"/>
                  </a:cubicBezTo>
                  <a:cubicBezTo>
                    <a:pt x="808" y="532"/>
                    <a:pt x="802" y="526"/>
                    <a:pt x="798" y="519"/>
                  </a:cubicBezTo>
                  <a:cubicBezTo>
                    <a:pt x="793" y="511"/>
                    <a:pt x="788" y="504"/>
                    <a:pt x="784" y="496"/>
                  </a:cubicBezTo>
                  <a:cubicBezTo>
                    <a:pt x="780" y="488"/>
                    <a:pt x="776" y="480"/>
                    <a:pt x="772" y="472"/>
                  </a:cubicBezTo>
                  <a:cubicBezTo>
                    <a:pt x="769" y="464"/>
                    <a:pt x="765" y="456"/>
                    <a:pt x="761" y="449"/>
                  </a:cubicBezTo>
                  <a:cubicBezTo>
                    <a:pt x="759" y="446"/>
                    <a:pt x="759" y="443"/>
                    <a:pt x="758" y="439"/>
                  </a:cubicBezTo>
                  <a:cubicBezTo>
                    <a:pt x="758" y="435"/>
                    <a:pt x="758" y="431"/>
                    <a:pt x="756" y="427"/>
                  </a:cubicBezTo>
                  <a:cubicBezTo>
                    <a:pt x="755" y="425"/>
                    <a:pt x="754" y="423"/>
                    <a:pt x="753" y="421"/>
                  </a:cubicBezTo>
                  <a:cubicBezTo>
                    <a:pt x="752" y="420"/>
                    <a:pt x="751" y="417"/>
                    <a:pt x="749" y="416"/>
                  </a:cubicBezTo>
                  <a:cubicBezTo>
                    <a:pt x="748" y="415"/>
                    <a:pt x="747" y="415"/>
                    <a:pt x="745" y="415"/>
                  </a:cubicBezTo>
                  <a:cubicBezTo>
                    <a:pt x="744" y="415"/>
                    <a:pt x="743" y="414"/>
                    <a:pt x="741" y="414"/>
                  </a:cubicBezTo>
                  <a:cubicBezTo>
                    <a:pt x="738" y="413"/>
                    <a:pt x="738" y="415"/>
                    <a:pt x="737" y="417"/>
                  </a:cubicBezTo>
                  <a:cubicBezTo>
                    <a:pt x="735" y="420"/>
                    <a:pt x="730" y="417"/>
                    <a:pt x="727" y="416"/>
                  </a:cubicBezTo>
                  <a:cubicBezTo>
                    <a:pt x="720" y="414"/>
                    <a:pt x="712" y="412"/>
                    <a:pt x="705" y="410"/>
                  </a:cubicBezTo>
                  <a:cubicBezTo>
                    <a:pt x="702" y="409"/>
                    <a:pt x="698" y="408"/>
                    <a:pt x="695" y="407"/>
                  </a:cubicBezTo>
                  <a:cubicBezTo>
                    <a:pt x="693" y="406"/>
                    <a:pt x="686" y="403"/>
                    <a:pt x="686" y="405"/>
                  </a:cubicBezTo>
                  <a:cubicBezTo>
                    <a:pt x="684" y="408"/>
                    <a:pt x="684" y="411"/>
                    <a:pt x="683" y="414"/>
                  </a:cubicBezTo>
                  <a:cubicBezTo>
                    <a:pt x="683" y="415"/>
                    <a:pt x="683" y="419"/>
                    <a:pt x="681" y="420"/>
                  </a:cubicBezTo>
                  <a:cubicBezTo>
                    <a:pt x="678" y="421"/>
                    <a:pt x="673" y="418"/>
                    <a:pt x="670" y="418"/>
                  </a:cubicBezTo>
                  <a:cubicBezTo>
                    <a:pt x="667" y="417"/>
                    <a:pt x="664" y="416"/>
                    <a:pt x="661" y="415"/>
                  </a:cubicBezTo>
                  <a:cubicBezTo>
                    <a:pt x="658" y="415"/>
                    <a:pt x="655" y="415"/>
                    <a:pt x="654" y="412"/>
                  </a:cubicBezTo>
                  <a:cubicBezTo>
                    <a:pt x="654" y="411"/>
                    <a:pt x="653" y="407"/>
                    <a:pt x="651" y="406"/>
                  </a:cubicBezTo>
                  <a:cubicBezTo>
                    <a:pt x="647" y="405"/>
                    <a:pt x="644" y="403"/>
                    <a:pt x="641" y="402"/>
                  </a:cubicBezTo>
                  <a:cubicBezTo>
                    <a:pt x="637" y="400"/>
                    <a:pt x="634" y="399"/>
                    <a:pt x="631" y="397"/>
                  </a:cubicBezTo>
                  <a:cubicBezTo>
                    <a:pt x="629" y="397"/>
                    <a:pt x="628" y="396"/>
                    <a:pt x="626" y="395"/>
                  </a:cubicBezTo>
                  <a:cubicBezTo>
                    <a:pt x="625" y="395"/>
                    <a:pt x="625" y="394"/>
                    <a:pt x="625" y="393"/>
                  </a:cubicBezTo>
                  <a:cubicBezTo>
                    <a:pt x="626" y="387"/>
                    <a:pt x="627" y="381"/>
                    <a:pt x="628" y="375"/>
                  </a:cubicBezTo>
                  <a:cubicBezTo>
                    <a:pt x="619" y="375"/>
                    <a:pt x="609" y="375"/>
                    <a:pt x="600" y="376"/>
                  </a:cubicBezTo>
                  <a:cubicBezTo>
                    <a:pt x="592" y="376"/>
                    <a:pt x="582" y="374"/>
                    <a:pt x="575" y="378"/>
                  </a:cubicBezTo>
                  <a:cubicBezTo>
                    <a:pt x="571" y="380"/>
                    <a:pt x="567" y="382"/>
                    <a:pt x="563" y="384"/>
                  </a:cubicBezTo>
                  <a:cubicBezTo>
                    <a:pt x="560" y="386"/>
                    <a:pt x="556" y="390"/>
                    <a:pt x="552" y="390"/>
                  </a:cubicBezTo>
                  <a:cubicBezTo>
                    <a:pt x="549" y="390"/>
                    <a:pt x="546" y="389"/>
                    <a:pt x="543" y="388"/>
                  </a:cubicBezTo>
                  <a:cubicBezTo>
                    <a:pt x="540" y="388"/>
                    <a:pt x="537" y="387"/>
                    <a:pt x="534" y="387"/>
                  </a:cubicBezTo>
                  <a:cubicBezTo>
                    <a:pt x="531" y="388"/>
                    <a:pt x="529" y="393"/>
                    <a:pt x="527" y="396"/>
                  </a:cubicBezTo>
                  <a:cubicBezTo>
                    <a:pt x="524" y="399"/>
                    <a:pt x="521" y="403"/>
                    <a:pt x="518" y="406"/>
                  </a:cubicBezTo>
                  <a:cubicBezTo>
                    <a:pt x="516" y="409"/>
                    <a:pt x="513" y="411"/>
                    <a:pt x="512" y="414"/>
                  </a:cubicBezTo>
                  <a:cubicBezTo>
                    <a:pt x="510" y="418"/>
                    <a:pt x="511" y="423"/>
                    <a:pt x="510" y="427"/>
                  </a:cubicBezTo>
                  <a:cubicBezTo>
                    <a:pt x="510" y="430"/>
                    <a:pt x="508" y="430"/>
                    <a:pt x="506" y="432"/>
                  </a:cubicBezTo>
                  <a:cubicBezTo>
                    <a:pt x="503" y="433"/>
                    <a:pt x="500" y="434"/>
                    <a:pt x="498" y="436"/>
                  </a:cubicBezTo>
                  <a:cubicBezTo>
                    <a:pt x="495" y="438"/>
                    <a:pt x="493" y="441"/>
                    <a:pt x="492" y="444"/>
                  </a:cubicBezTo>
                  <a:cubicBezTo>
                    <a:pt x="490" y="448"/>
                    <a:pt x="487" y="452"/>
                    <a:pt x="485" y="456"/>
                  </a:cubicBezTo>
                  <a:cubicBezTo>
                    <a:pt x="481" y="463"/>
                    <a:pt x="477" y="471"/>
                    <a:pt x="472" y="478"/>
                  </a:cubicBezTo>
                  <a:cubicBezTo>
                    <a:pt x="470" y="481"/>
                    <a:pt x="468" y="483"/>
                    <a:pt x="469" y="486"/>
                  </a:cubicBezTo>
                  <a:cubicBezTo>
                    <a:pt x="471" y="491"/>
                    <a:pt x="472" y="495"/>
                    <a:pt x="474" y="499"/>
                  </a:cubicBezTo>
                  <a:cubicBezTo>
                    <a:pt x="474" y="501"/>
                    <a:pt x="476" y="503"/>
                    <a:pt x="475" y="504"/>
                  </a:cubicBezTo>
                  <a:cubicBezTo>
                    <a:pt x="475" y="505"/>
                    <a:pt x="474" y="506"/>
                    <a:pt x="474" y="507"/>
                  </a:cubicBezTo>
                  <a:cubicBezTo>
                    <a:pt x="472" y="511"/>
                    <a:pt x="470" y="515"/>
                    <a:pt x="469" y="519"/>
                  </a:cubicBezTo>
                  <a:cubicBezTo>
                    <a:pt x="467" y="522"/>
                    <a:pt x="465" y="524"/>
                    <a:pt x="466" y="528"/>
                  </a:cubicBezTo>
                  <a:cubicBezTo>
                    <a:pt x="467" y="530"/>
                    <a:pt x="468" y="535"/>
                    <a:pt x="470" y="537"/>
                  </a:cubicBezTo>
                  <a:cubicBezTo>
                    <a:pt x="475" y="543"/>
                    <a:pt x="481" y="549"/>
                    <a:pt x="487" y="555"/>
                  </a:cubicBezTo>
                  <a:cubicBezTo>
                    <a:pt x="493" y="561"/>
                    <a:pt x="500" y="568"/>
                    <a:pt x="506" y="575"/>
                  </a:cubicBezTo>
                  <a:cubicBezTo>
                    <a:pt x="509" y="578"/>
                    <a:pt x="512" y="582"/>
                    <a:pt x="515" y="585"/>
                  </a:cubicBezTo>
                  <a:cubicBezTo>
                    <a:pt x="516" y="587"/>
                    <a:pt x="518" y="588"/>
                    <a:pt x="519" y="590"/>
                  </a:cubicBezTo>
                  <a:cubicBezTo>
                    <a:pt x="520" y="591"/>
                    <a:pt x="522" y="594"/>
                    <a:pt x="524" y="594"/>
                  </a:cubicBezTo>
                  <a:cubicBezTo>
                    <a:pt x="532" y="594"/>
                    <a:pt x="540" y="593"/>
                    <a:pt x="547" y="592"/>
                  </a:cubicBezTo>
                  <a:cubicBezTo>
                    <a:pt x="551" y="591"/>
                    <a:pt x="556" y="591"/>
                    <a:pt x="559" y="590"/>
                  </a:cubicBezTo>
                  <a:cubicBezTo>
                    <a:pt x="564" y="589"/>
                    <a:pt x="567" y="587"/>
                    <a:pt x="571" y="585"/>
                  </a:cubicBezTo>
                  <a:cubicBezTo>
                    <a:pt x="573" y="584"/>
                    <a:pt x="575" y="583"/>
                    <a:pt x="576" y="582"/>
                  </a:cubicBezTo>
                  <a:cubicBezTo>
                    <a:pt x="578" y="581"/>
                    <a:pt x="580" y="580"/>
                    <a:pt x="581" y="579"/>
                  </a:cubicBezTo>
                  <a:cubicBezTo>
                    <a:pt x="583" y="579"/>
                    <a:pt x="584" y="579"/>
                    <a:pt x="586" y="579"/>
                  </a:cubicBezTo>
                  <a:cubicBezTo>
                    <a:pt x="587" y="579"/>
                    <a:pt x="588" y="579"/>
                    <a:pt x="590" y="579"/>
                  </a:cubicBezTo>
                  <a:cubicBezTo>
                    <a:pt x="591" y="580"/>
                    <a:pt x="592" y="581"/>
                    <a:pt x="592" y="582"/>
                  </a:cubicBezTo>
                  <a:cubicBezTo>
                    <a:pt x="593" y="584"/>
                    <a:pt x="594" y="586"/>
                    <a:pt x="596" y="587"/>
                  </a:cubicBezTo>
                  <a:cubicBezTo>
                    <a:pt x="597" y="590"/>
                    <a:pt x="599" y="595"/>
                    <a:pt x="602" y="595"/>
                  </a:cubicBezTo>
                  <a:cubicBezTo>
                    <a:pt x="607" y="595"/>
                    <a:pt x="611" y="595"/>
                    <a:pt x="615" y="596"/>
                  </a:cubicBezTo>
                  <a:cubicBezTo>
                    <a:pt x="619" y="596"/>
                    <a:pt x="619" y="596"/>
                    <a:pt x="621" y="599"/>
                  </a:cubicBezTo>
                  <a:cubicBezTo>
                    <a:pt x="622" y="601"/>
                    <a:pt x="623" y="603"/>
                    <a:pt x="624" y="605"/>
                  </a:cubicBezTo>
                  <a:cubicBezTo>
                    <a:pt x="624" y="608"/>
                    <a:pt x="623" y="610"/>
                    <a:pt x="623" y="613"/>
                  </a:cubicBezTo>
                  <a:cubicBezTo>
                    <a:pt x="621" y="620"/>
                    <a:pt x="619" y="627"/>
                    <a:pt x="617" y="634"/>
                  </a:cubicBezTo>
                  <a:cubicBezTo>
                    <a:pt x="616" y="637"/>
                    <a:pt x="620" y="640"/>
                    <a:pt x="621" y="642"/>
                  </a:cubicBezTo>
                  <a:cubicBezTo>
                    <a:pt x="624" y="646"/>
                    <a:pt x="626" y="650"/>
                    <a:pt x="629" y="654"/>
                  </a:cubicBezTo>
                  <a:cubicBezTo>
                    <a:pt x="631" y="658"/>
                    <a:pt x="633" y="661"/>
                    <a:pt x="635" y="664"/>
                  </a:cubicBezTo>
                  <a:cubicBezTo>
                    <a:pt x="637" y="667"/>
                    <a:pt x="638" y="671"/>
                    <a:pt x="638" y="675"/>
                  </a:cubicBezTo>
                  <a:cubicBezTo>
                    <a:pt x="639" y="682"/>
                    <a:pt x="641" y="689"/>
                    <a:pt x="641" y="697"/>
                  </a:cubicBezTo>
                  <a:cubicBezTo>
                    <a:pt x="642" y="699"/>
                    <a:pt x="642" y="702"/>
                    <a:pt x="643" y="704"/>
                  </a:cubicBezTo>
                  <a:cubicBezTo>
                    <a:pt x="644" y="706"/>
                    <a:pt x="647" y="707"/>
                    <a:pt x="649" y="709"/>
                  </a:cubicBezTo>
                  <a:cubicBezTo>
                    <a:pt x="646" y="712"/>
                    <a:pt x="643" y="715"/>
                    <a:pt x="641" y="719"/>
                  </a:cubicBezTo>
                  <a:cubicBezTo>
                    <a:pt x="638" y="722"/>
                    <a:pt x="636" y="724"/>
                    <a:pt x="635" y="729"/>
                  </a:cubicBezTo>
                  <a:cubicBezTo>
                    <a:pt x="634" y="736"/>
                    <a:pt x="633" y="744"/>
                    <a:pt x="632" y="752"/>
                  </a:cubicBezTo>
                  <a:cubicBezTo>
                    <a:pt x="631" y="755"/>
                    <a:pt x="631" y="757"/>
                    <a:pt x="632" y="760"/>
                  </a:cubicBezTo>
                  <a:cubicBezTo>
                    <a:pt x="634" y="765"/>
                    <a:pt x="636" y="769"/>
                    <a:pt x="638" y="774"/>
                  </a:cubicBezTo>
                  <a:cubicBezTo>
                    <a:pt x="639" y="778"/>
                    <a:pt x="641" y="782"/>
                    <a:pt x="643" y="786"/>
                  </a:cubicBezTo>
                  <a:cubicBezTo>
                    <a:pt x="644" y="790"/>
                    <a:pt x="646" y="794"/>
                    <a:pt x="646" y="798"/>
                  </a:cubicBezTo>
                  <a:cubicBezTo>
                    <a:pt x="646" y="802"/>
                    <a:pt x="646" y="806"/>
                    <a:pt x="646" y="811"/>
                  </a:cubicBezTo>
                  <a:cubicBezTo>
                    <a:pt x="646" y="815"/>
                    <a:pt x="645" y="820"/>
                    <a:pt x="646" y="824"/>
                  </a:cubicBezTo>
                  <a:cubicBezTo>
                    <a:pt x="646" y="828"/>
                    <a:pt x="649" y="832"/>
                    <a:pt x="651" y="836"/>
                  </a:cubicBezTo>
                  <a:cubicBezTo>
                    <a:pt x="652" y="840"/>
                    <a:pt x="654" y="845"/>
                    <a:pt x="656" y="849"/>
                  </a:cubicBezTo>
                  <a:cubicBezTo>
                    <a:pt x="658" y="853"/>
                    <a:pt x="659" y="857"/>
                    <a:pt x="661" y="861"/>
                  </a:cubicBezTo>
                  <a:cubicBezTo>
                    <a:pt x="662" y="864"/>
                    <a:pt x="662" y="866"/>
                    <a:pt x="661" y="870"/>
                  </a:cubicBezTo>
                  <a:cubicBezTo>
                    <a:pt x="661" y="873"/>
                    <a:pt x="661" y="875"/>
                    <a:pt x="663" y="878"/>
                  </a:cubicBezTo>
                  <a:cubicBezTo>
                    <a:pt x="663" y="879"/>
                    <a:pt x="664" y="880"/>
                    <a:pt x="665" y="882"/>
                  </a:cubicBezTo>
                  <a:cubicBezTo>
                    <a:pt x="666" y="883"/>
                    <a:pt x="667" y="883"/>
                    <a:pt x="669" y="883"/>
                  </a:cubicBezTo>
                  <a:cubicBezTo>
                    <a:pt x="673" y="883"/>
                    <a:pt x="677" y="884"/>
                    <a:pt x="681" y="883"/>
                  </a:cubicBezTo>
                  <a:cubicBezTo>
                    <a:pt x="685" y="883"/>
                    <a:pt x="689" y="881"/>
                    <a:pt x="693" y="879"/>
                  </a:cubicBezTo>
                  <a:cubicBezTo>
                    <a:pt x="696" y="878"/>
                    <a:pt x="700" y="876"/>
                    <a:pt x="704" y="875"/>
                  </a:cubicBezTo>
                  <a:cubicBezTo>
                    <a:pt x="707" y="873"/>
                    <a:pt x="709" y="870"/>
                    <a:pt x="711" y="868"/>
                  </a:cubicBezTo>
                  <a:cubicBezTo>
                    <a:pt x="716" y="860"/>
                    <a:pt x="722" y="853"/>
                    <a:pt x="728" y="846"/>
                  </a:cubicBezTo>
                  <a:cubicBezTo>
                    <a:pt x="729" y="844"/>
                    <a:pt x="731" y="842"/>
                    <a:pt x="732" y="840"/>
                  </a:cubicBezTo>
                  <a:cubicBezTo>
                    <a:pt x="733" y="839"/>
                    <a:pt x="734" y="838"/>
                    <a:pt x="735" y="836"/>
                  </a:cubicBezTo>
                  <a:cubicBezTo>
                    <a:pt x="736" y="834"/>
                    <a:pt x="736" y="831"/>
                    <a:pt x="737" y="828"/>
                  </a:cubicBezTo>
                  <a:cubicBezTo>
                    <a:pt x="737" y="824"/>
                    <a:pt x="738" y="819"/>
                    <a:pt x="739" y="816"/>
                  </a:cubicBezTo>
                  <a:cubicBezTo>
                    <a:pt x="741" y="812"/>
                    <a:pt x="745" y="810"/>
                    <a:pt x="748" y="807"/>
                  </a:cubicBezTo>
                  <a:cubicBezTo>
                    <a:pt x="750" y="806"/>
                    <a:pt x="754" y="804"/>
                    <a:pt x="754" y="802"/>
                  </a:cubicBezTo>
                  <a:cubicBezTo>
                    <a:pt x="754" y="797"/>
                    <a:pt x="754" y="792"/>
                    <a:pt x="754" y="787"/>
                  </a:cubicBezTo>
                  <a:cubicBezTo>
                    <a:pt x="754" y="784"/>
                    <a:pt x="754" y="780"/>
                    <a:pt x="753" y="776"/>
                  </a:cubicBezTo>
                  <a:cubicBezTo>
                    <a:pt x="753" y="775"/>
                    <a:pt x="753" y="774"/>
                    <a:pt x="752" y="773"/>
                  </a:cubicBezTo>
                  <a:cubicBezTo>
                    <a:pt x="752" y="772"/>
                    <a:pt x="751" y="772"/>
                    <a:pt x="752" y="771"/>
                  </a:cubicBezTo>
                  <a:cubicBezTo>
                    <a:pt x="754" y="769"/>
                    <a:pt x="756" y="768"/>
                    <a:pt x="758" y="766"/>
                  </a:cubicBezTo>
                  <a:cubicBezTo>
                    <a:pt x="764" y="761"/>
                    <a:pt x="770" y="754"/>
                    <a:pt x="776" y="748"/>
                  </a:cubicBezTo>
                  <a:cubicBezTo>
                    <a:pt x="779" y="745"/>
                    <a:pt x="782" y="741"/>
                    <a:pt x="785" y="738"/>
                  </a:cubicBezTo>
                  <a:cubicBezTo>
                    <a:pt x="786" y="737"/>
                    <a:pt x="788" y="735"/>
                    <a:pt x="789" y="734"/>
                  </a:cubicBezTo>
                  <a:cubicBezTo>
                    <a:pt x="790" y="732"/>
                    <a:pt x="790" y="731"/>
                    <a:pt x="790" y="730"/>
                  </a:cubicBezTo>
                  <a:cubicBezTo>
                    <a:pt x="790" y="722"/>
                    <a:pt x="789" y="714"/>
                    <a:pt x="788" y="706"/>
                  </a:cubicBezTo>
                  <a:cubicBezTo>
                    <a:pt x="788" y="702"/>
                    <a:pt x="787" y="698"/>
                    <a:pt x="787" y="693"/>
                  </a:cubicBezTo>
                  <a:cubicBezTo>
                    <a:pt x="787" y="689"/>
                    <a:pt x="788" y="684"/>
                    <a:pt x="788" y="680"/>
                  </a:cubicBezTo>
                  <a:cubicBezTo>
                    <a:pt x="788" y="676"/>
                    <a:pt x="788" y="671"/>
                    <a:pt x="788" y="667"/>
                  </a:cubicBezTo>
                  <a:cubicBezTo>
                    <a:pt x="788" y="665"/>
                    <a:pt x="788" y="663"/>
                    <a:pt x="789" y="662"/>
                  </a:cubicBezTo>
                  <a:cubicBezTo>
                    <a:pt x="789" y="659"/>
                    <a:pt x="790" y="657"/>
                    <a:pt x="791" y="655"/>
                  </a:cubicBezTo>
                  <a:cubicBezTo>
                    <a:pt x="792" y="652"/>
                    <a:pt x="793" y="649"/>
                    <a:pt x="794" y="645"/>
                  </a:cubicBezTo>
                  <a:cubicBezTo>
                    <a:pt x="796" y="642"/>
                    <a:pt x="799" y="639"/>
                    <a:pt x="802" y="636"/>
                  </a:cubicBezTo>
                  <a:cubicBezTo>
                    <a:pt x="808" y="630"/>
                    <a:pt x="814" y="623"/>
                    <a:pt x="820" y="617"/>
                  </a:cubicBezTo>
                  <a:cubicBezTo>
                    <a:pt x="827" y="610"/>
                    <a:pt x="833" y="604"/>
                    <a:pt x="839" y="598"/>
                  </a:cubicBezTo>
                  <a:cubicBezTo>
                    <a:pt x="842" y="595"/>
                    <a:pt x="843" y="592"/>
                    <a:pt x="845" y="588"/>
                  </a:cubicBezTo>
                  <a:cubicBezTo>
                    <a:pt x="847" y="584"/>
                    <a:pt x="850" y="580"/>
                    <a:pt x="852" y="576"/>
                  </a:cubicBezTo>
                  <a:cubicBezTo>
                    <a:pt x="855" y="571"/>
                    <a:pt x="858" y="565"/>
                    <a:pt x="861" y="559"/>
                  </a:cubicBezTo>
                  <a:cubicBezTo>
                    <a:pt x="862" y="557"/>
                    <a:pt x="862" y="556"/>
                    <a:pt x="861" y="554"/>
                  </a:cubicBezTo>
                  <a:cubicBezTo>
                    <a:pt x="861" y="551"/>
                    <a:pt x="861" y="547"/>
                    <a:pt x="861" y="544"/>
                  </a:cubicBezTo>
                  <a:close/>
                  <a:moveTo>
                    <a:pt x="614" y="361"/>
                  </a:moveTo>
                  <a:cubicBezTo>
                    <a:pt x="615" y="361"/>
                    <a:pt x="621" y="362"/>
                    <a:pt x="621" y="359"/>
                  </a:cubicBezTo>
                  <a:cubicBezTo>
                    <a:pt x="621" y="355"/>
                    <a:pt x="621" y="351"/>
                    <a:pt x="621" y="346"/>
                  </a:cubicBezTo>
                  <a:cubicBezTo>
                    <a:pt x="621" y="345"/>
                    <a:pt x="619" y="345"/>
                    <a:pt x="618" y="345"/>
                  </a:cubicBezTo>
                  <a:cubicBezTo>
                    <a:pt x="618" y="345"/>
                    <a:pt x="615" y="345"/>
                    <a:pt x="614" y="346"/>
                  </a:cubicBezTo>
                  <a:cubicBezTo>
                    <a:pt x="613" y="347"/>
                    <a:pt x="614" y="351"/>
                    <a:pt x="614" y="352"/>
                  </a:cubicBezTo>
                  <a:cubicBezTo>
                    <a:pt x="614" y="355"/>
                    <a:pt x="614" y="358"/>
                    <a:pt x="614" y="361"/>
                  </a:cubicBezTo>
                  <a:close/>
                  <a:moveTo>
                    <a:pt x="180" y="506"/>
                  </a:moveTo>
                  <a:cubicBezTo>
                    <a:pt x="182" y="506"/>
                    <a:pt x="184" y="506"/>
                    <a:pt x="186" y="506"/>
                  </a:cubicBezTo>
                  <a:cubicBezTo>
                    <a:pt x="188" y="506"/>
                    <a:pt x="189" y="504"/>
                    <a:pt x="190" y="503"/>
                  </a:cubicBezTo>
                  <a:cubicBezTo>
                    <a:pt x="187" y="503"/>
                    <a:pt x="183" y="503"/>
                    <a:pt x="180" y="503"/>
                  </a:cubicBezTo>
                  <a:cubicBezTo>
                    <a:pt x="180" y="504"/>
                    <a:pt x="180" y="505"/>
                    <a:pt x="180" y="506"/>
                  </a:cubicBezTo>
                  <a:close/>
                  <a:moveTo>
                    <a:pt x="528" y="0"/>
                  </a:moveTo>
                  <a:cubicBezTo>
                    <a:pt x="236" y="0"/>
                    <a:pt x="0" y="236"/>
                    <a:pt x="0" y="528"/>
                  </a:cubicBezTo>
                  <a:cubicBezTo>
                    <a:pt x="0" y="820"/>
                    <a:pt x="236" y="1056"/>
                    <a:pt x="528" y="1056"/>
                  </a:cubicBezTo>
                  <a:cubicBezTo>
                    <a:pt x="820" y="1056"/>
                    <a:pt x="1056" y="820"/>
                    <a:pt x="1056" y="528"/>
                  </a:cubicBezTo>
                  <a:cubicBezTo>
                    <a:pt x="1056" y="236"/>
                    <a:pt x="820" y="0"/>
                    <a:pt x="528" y="0"/>
                  </a:cubicBezTo>
                  <a:close/>
                  <a:moveTo>
                    <a:pt x="878" y="878"/>
                  </a:moveTo>
                  <a:cubicBezTo>
                    <a:pt x="788" y="967"/>
                    <a:pt x="665" y="1023"/>
                    <a:pt x="528" y="1023"/>
                  </a:cubicBezTo>
                  <a:cubicBezTo>
                    <a:pt x="432" y="1023"/>
                    <a:pt x="343" y="996"/>
                    <a:pt x="267" y="949"/>
                  </a:cubicBezTo>
                  <a:cubicBezTo>
                    <a:pt x="265" y="943"/>
                    <a:pt x="263" y="937"/>
                    <a:pt x="261" y="931"/>
                  </a:cubicBezTo>
                  <a:cubicBezTo>
                    <a:pt x="261" y="929"/>
                    <a:pt x="261" y="929"/>
                    <a:pt x="262" y="929"/>
                  </a:cubicBezTo>
                  <a:cubicBezTo>
                    <a:pt x="265" y="928"/>
                    <a:pt x="267" y="928"/>
                    <a:pt x="269" y="928"/>
                  </a:cubicBezTo>
                  <a:cubicBezTo>
                    <a:pt x="270" y="928"/>
                    <a:pt x="271" y="928"/>
                    <a:pt x="272" y="927"/>
                  </a:cubicBezTo>
                  <a:cubicBezTo>
                    <a:pt x="273" y="927"/>
                    <a:pt x="272" y="923"/>
                    <a:pt x="272" y="922"/>
                  </a:cubicBezTo>
                  <a:cubicBezTo>
                    <a:pt x="271" y="920"/>
                    <a:pt x="270" y="915"/>
                    <a:pt x="271" y="913"/>
                  </a:cubicBezTo>
                  <a:cubicBezTo>
                    <a:pt x="273" y="911"/>
                    <a:pt x="276" y="911"/>
                    <a:pt x="278" y="911"/>
                  </a:cubicBezTo>
                  <a:cubicBezTo>
                    <a:pt x="281" y="910"/>
                    <a:pt x="283" y="909"/>
                    <a:pt x="286" y="908"/>
                  </a:cubicBezTo>
                  <a:cubicBezTo>
                    <a:pt x="287" y="907"/>
                    <a:pt x="287" y="903"/>
                    <a:pt x="287" y="902"/>
                  </a:cubicBezTo>
                  <a:cubicBezTo>
                    <a:pt x="288" y="900"/>
                    <a:pt x="289" y="898"/>
                    <a:pt x="289" y="896"/>
                  </a:cubicBezTo>
                  <a:cubicBezTo>
                    <a:pt x="289" y="894"/>
                    <a:pt x="287" y="892"/>
                    <a:pt x="286" y="891"/>
                  </a:cubicBezTo>
                  <a:cubicBezTo>
                    <a:pt x="285" y="889"/>
                    <a:pt x="284" y="886"/>
                    <a:pt x="282" y="884"/>
                  </a:cubicBezTo>
                  <a:cubicBezTo>
                    <a:pt x="286" y="884"/>
                    <a:pt x="291" y="884"/>
                    <a:pt x="295" y="884"/>
                  </a:cubicBezTo>
                  <a:cubicBezTo>
                    <a:pt x="298" y="884"/>
                    <a:pt x="299" y="882"/>
                    <a:pt x="300" y="879"/>
                  </a:cubicBezTo>
                  <a:cubicBezTo>
                    <a:pt x="302" y="871"/>
                    <a:pt x="306" y="863"/>
                    <a:pt x="310" y="855"/>
                  </a:cubicBezTo>
                  <a:cubicBezTo>
                    <a:pt x="311" y="851"/>
                    <a:pt x="313" y="847"/>
                    <a:pt x="315" y="843"/>
                  </a:cubicBezTo>
                  <a:cubicBezTo>
                    <a:pt x="317" y="839"/>
                    <a:pt x="317" y="836"/>
                    <a:pt x="315" y="831"/>
                  </a:cubicBezTo>
                  <a:cubicBezTo>
                    <a:pt x="315" y="828"/>
                    <a:pt x="314" y="826"/>
                    <a:pt x="313" y="823"/>
                  </a:cubicBezTo>
                  <a:cubicBezTo>
                    <a:pt x="313" y="819"/>
                    <a:pt x="314" y="816"/>
                    <a:pt x="315" y="813"/>
                  </a:cubicBezTo>
                  <a:cubicBezTo>
                    <a:pt x="316" y="810"/>
                    <a:pt x="316" y="807"/>
                    <a:pt x="317" y="805"/>
                  </a:cubicBezTo>
                  <a:cubicBezTo>
                    <a:pt x="318" y="803"/>
                    <a:pt x="320" y="803"/>
                    <a:pt x="321" y="802"/>
                  </a:cubicBezTo>
                  <a:cubicBezTo>
                    <a:pt x="323" y="801"/>
                    <a:pt x="326" y="800"/>
                    <a:pt x="328" y="799"/>
                  </a:cubicBezTo>
                  <a:cubicBezTo>
                    <a:pt x="332" y="798"/>
                    <a:pt x="335" y="796"/>
                    <a:pt x="339" y="795"/>
                  </a:cubicBezTo>
                  <a:cubicBezTo>
                    <a:pt x="340" y="794"/>
                    <a:pt x="341" y="794"/>
                    <a:pt x="342" y="794"/>
                  </a:cubicBezTo>
                  <a:cubicBezTo>
                    <a:pt x="344" y="793"/>
                    <a:pt x="344" y="790"/>
                    <a:pt x="345" y="788"/>
                  </a:cubicBezTo>
                  <a:cubicBezTo>
                    <a:pt x="348" y="780"/>
                    <a:pt x="351" y="772"/>
                    <a:pt x="354" y="764"/>
                  </a:cubicBezTo>
                  <a:cubicBezTo>
                    <a:pt x="355" y="760"/>
                    <a:pt x="354" y="756"/>
                    <a:pt x="354" y="752"/>
                  </a:cubicBezTo>
                  <a:cubicBezTo>
                    <a:pt x="353" y="747"/>
                    <a:pt x="353" y="742"/>
                    <a:pt x="353" y="738"/>
                  </a:cubicBezTo>
                  <a:cubicBezTo>
                    <a:pt x="353" y="733"/>
                    <a:pt x="352" y="728"/>
                    <a:pt x="353" y="723"/>
                  </a:cubicBezTo>
                  <a:cubicBezTo>
                    <a:pt x="354" y="719"/>
                    <a:pt x="357" y="716"/>
                    <a:pt x="359" y="712"/>
                  </a:cubicBezTo>
                  <a:cubicBezTo>
                    <a:pt x="361" y="708"/>
                    <a:pt x="364" y="704"/>
                    <a:pt x="366" y="700"/>
                  </a:cubicBezTo>
                  <a:cubicBezTo>
                    <a:pt x="368" y="696"/>
                    <a:pt x="373" y="691"/>
                    <a:pt x="372" y="687"/>
                  </a:cubicBezTo>
                  <a:cubicBezTo>
                    <a:pt x="371" y="682"/>
                    <a:pt x="370" y="678"/>
                    <a:pt x="369" y="673"/>
                  </a:cubicBezTo>
                  <a:cubicBezTo>
                    <a:pt x="368" y="669"/>
                    <a:pt x="368" y="664"/>
                    <a:pt x="364" y="662"/>
                  </a:cubicBezTo>
                  <a:cubicBezTo>
                    <a:pt x="361" y="660"/>
                    <a:pt x="357" y="657"/>
                    <a:pt x="353" y="654"/>
                  </a:cubicBezTo>
                  <a:cubicBezTo>
                    <a:pt x="349" y="651"/>
                    <a:pt x="346" y="649"/>
                    <a:pt x="342" y="646"/>
                  </a:cubicBezTo>
                  <a:cubicBezTo>
                    <a:pt x="338" y="646"/>
                    <a:pt x="335" y="647"/>
                    <a:pt x="331" y="646"/>
                  </a:cubicBezTo>
                  <a:cubicBezTo>
                    <a:pt x="327" y="645"/>
                    <a:pt x="323" y="642"/>
                    <a:pt x="319" y="640"/>
                  </a:cubicBezTo>
                  <a:cubicBezTo>
                    <a:pt x="311" y="636"/>
                    <a:pt x="303" y="633"/>
                    <a:pt x="295" y="629"/>
                  </a:cubicBezTo>
                  <a:cubicBezTo>
                    <a:pt x="291" y="627"/>
                    <a:pt x="287" y="625"/>
                    <a:pt x="283" y="623"/>
                  </a:cubicBezTo>
                  <a:cubicBezTo>
                    <a:pt x="280" y="621"/>
                    <a:pt x="280" y="620"/>
                    <a:pt x="279" y="617"/>
                  </a:cubicBezTo>
                  <a:cubicBezTo>
                    <a:pt x="278" y="609"/>
                    <a:pt x="274" y="602"/>
                    <a:pt x="270" y="595"/>
                  </a:cubicBezTo>
                  <a:cubicBezTo>
                    <a:pt x="269" y="593"/>
                    <a:pt x="267" y="588"/>
                    <a:pt x="264" y="587"/>
                  </a:cubicBezTo>
                  <a:cubicBezTo>
                    <a:pt x="260" y="585"/>
                    <a:pt x="256" y="583"/>
                    <a:pt x="252" y="583"/>
                  </a:cubicBezTo>
                  <a:cubicBezTo>
                    <a:pt x="248" y="582"/>
                    <a:pt x="243" y="582"/>
                    <a:pt x="239" y="582"/>
                  </a:cubicBezTo>
                  <a:cubicBezTo>
                    <a:pt x="236" y="582"/>
                    <a:pt x="235" y="581"/>
                    <a:pt x="233" y="579"/>
                  </a:cubicBezTo>
                  <a:cubicBezTo>
                    <a:pt x="227" y="573"/>
                    <a:pt x="222" y="566"/>
                    <a:pt x="217" y="560"/>
                  </a:cubicBezTo>
                  <a:cubicBezTo>
                    <a:pt x="215" y="558"/>
                    <a:pt x="212" y="557"/>
                    <a:pt x="210" y="555"/>
                  </a:cubicBezTo>
                  <a:cubicBezTo>
                    <a:pt x="206" y="553"/>
                    <a:pt x="204" y="552"/>
                    <a:pt x="199" y="552"/>
                  </a:cubicBezTo>
                  <a:cubicBezTo>
                    <a:pt x="195" y="551"/>
                    <a:pt x="191" y="551"/>
                    <a:pt x="187" y="551"/>
                  </a:cubicBezTo>
                  <a:cubicBezTo>
                    <a:pt x="182" y="550"/>
                    <a:pt x="177" y="551"/>
                    <a:pt x="173" y="549"/>
                  </a:cubicBezTo>
                  <a:cubicBezTo>
                    <a:pt x="171" y="548"/>
                    <a:pt x="168" y="545"/>
                    <a:pt x="165" y="545"/>
                  </a:cubicBezTo>
                  <a:cubicBezTo>
                    <a:pt x="162" y="545"/>
                    <a:pt x="158" y="546"/>
                    <a:pt x="155" y="546"/>
                  </a:cubicBezTo>
                  <a:cubicBezTo>
                    <a:pt x="156" y="545"/>
                    <a:pt x="157" y="544"/>
                    <a:pt x="159" y="543"/>
                  </a:cubicBezTo>
                  <a:cubicBezTo>
                    <a:pt x="156" y="542"/>
                    <a:pt x="154" y="541"/>
                    <a:pt x="152" y="541"/>
                  </a:cubicBezTo>
                  <a:cubicBezTo>
                    <a:pt x="150" y="541"/>
                    <a:pt x="149" y="544"/>
                    <a:pt x="149" y="545"/>
                  </a:cubicBezTo>
                  <a:cubicBezTo>
                    <a:pt x="147" y="547"/>
                    <a:pt x="145" y="546"/>
                    <a:pt x="143" y="546"/>
                  </a:cubicBezTo>
                  <a:cubicBezTo>
                    <a:pt x="141" y="546"/>
                    <a:pt x="138" y="546"/>
                    <a:pt x="135" y="548"/>
                  </a:cubicBezTo>
                  <a:cubicBezTo>
                    <a:pt x="133" y="549"/>
                    <a:pt x="131" y="553"/>
                    <a:pt x="130" y="555"/>
                  </a:cubicBezTo>
                  <a:cubicBezTo>
                    <a:pt x="127" y="558"/>
                    <a:pt x="125" y="561"/>
                    <a:pt x="123" y="564"/>
                  </a:cubicBezTo>
                  <a:cubicBezTo>
                    <a:pt x="121" y="566"/>
                    <a:pt x="118" y="568"/>
                    <a:pt x="118" y="570"/>
                  </a:cubicBezTo>
                  <a:cubicBezTo>
                    <a:pt x="118" y="573"/>
                    <a:pt x="119" y="576"/>
                    <a:pt x="120" y="579"/>
                  </a:cubicBezTo>
                  <a:cubicBezTo>
                    <a:pt x="121" y="582"/>
                    <a:pt x="121" y="585"/>
                    <a:pt x="121" y="588"/>
                  </a:cubicBezTo>
                  <a:cubicBezTo>
                    <a:pt x="121" y="590"/>
                    <a:pt x="122" y="595"/>
                    <a:pt x="121" y="597"/>
                  </a:cubicBezTo>
                  <a:cubicBezTo>
                    <a:pt x="120" y="600"/>
                    <a:pt x="117" y="603"/>
                    <a:pt x="115" y="606"/>
                  </a:cubicBezTo>
                  <a:cubicBezTo>
                    <a:pt x="114" y="608"/>
                    <a:pt x="112" y="610"/>
                    <a:pt x="110" y="613"/>
                  </a:cubicBezTo>
                  <a:cubicBezTo>
                    <a:pt x="107" y="619"/>
                    <a:pt x="106" y="627"/>
                    <a:pt x="105" y="633"/>
                  </a:cubicBezTo>
                  <a:cubicBezTo>
                    <a:pt x="104" y="635"/>
                    <a:pt x="103" y="638"/>
                    <a:pt x="105" y="639"/>
                  </a:cubicBezTo>
                  <a:cubicBezTo>
                    <a:pt x="107" y="640"/>
                    <a:pt x="108" y="641"/>
                    <a:pt x="110" y="642"/>
                  </a:cubicBezTo>
                  <a:cubicBezTo>
                    <a:pt x="108" y="645"/>
                    <a:pt x="105" y="648"/>
                    <a:pt x="105" y="652"/>
                  </a:cubicBezTo>
                  <a:cubicBezTo>
                    <a:pt x="105" y="655"/>
                    <a:pt x="105" y="659"/>
                    <a:pt x="106" y="661"/>
                  </a:cubicBezTo>
                  <a:cubicBezTo>
                    <a:pt x="107" y="664"/>
                    <a:pt x="109" y="665"/>
                    <a:pt x="112" y="666"/>
                  </a:cubicBezTo>
                  <a:cubicBezTo>
                    <a:pt x="115" y="668"/>
                    <a:pt x="116" y="672"/>
                    <a:pt x="118" y="675"/>
                  </a:cubicBezTo>
                  <a:cubicBezTo>
                    <a:pt x="126" y="691"/>
                    <a:pt x="134" y="707"/>
                    <a:pt x="144" y="721"/>
                  </a:cubicBezTo>
                  <a:cubicBezTo>
                    <a:pt x="146" y="725"/>
                    <a:pt x="149" y="729"/>
                    <a:pt x="152" y="732"/>
                  </a:cubicBezTo>
                  <a:cubicBezTo>
                    <a:pt x="153" y="734"/>
                    <a:pt x="154" y="736"/>
                    <a:pt x="156" y="737"/>
                  </a:cubicBezTo>
                  <a:cubicBezTo>
                    <a:pt x="157" y="739"/>
                    <a:pt x="158" y="740"/>
                    <a:pt x="160" y="741"/>
                  </a:cubicBezTo>
                  <a:cubicBezTo>
                    <a:pt x="164" y="743"/>
                    <a:pt x="168" y="745"/>
                    <a:pt x="171" y="747"/>
                  </a:cubicBezTo>
                  <a:cubicBezTo>
                    <a:pt x="175" y="749"/>
                    <a:pt x="178" y="753"/>
                    <a:pt x="180" y="756"/>
                  </a:cubicBezTo>
                  <a:cubicBezTo>
                    <a:pt x="182" y="759"/>
                    <a:pt x="185" y="761"/>
                    <a:pt x="186" y="764"/>
                  </a:cubicBezTo>
                  <a:cubicBezTo>
                    <a:pt x="187" y="766"/>
                    <a:pt x="187" y="770"/>
                    <a:pt x="187" y="773"/>
                  </a:cubicBezTo>
                  <a:cubicBezTo>
                    <a:pt x="188" y="782"/>
                    <a:pt x="189" y="791"/>
                    <a:pt x="190" y="800"/>
                  </a:cubicBezTo>
                  <a:cubicBezTo>
                    <a:pt x="192" y="809"/>
                    <a:pt x="193" y="818"/>
                    <a:pt x="195" y="827"/>
                  </a:cubicBezTo>
                  <a:cubicBezTo>
                    <a:pt x="197" y="835"/>
                    <a:pt x="200" y="844"/>
                    <a:pt x="203" y="853"/>
                  </a:cubicBezTo>
                  <a:cubicBezTo>
                    <a:pt x="204" y="857"/>
                    <a:pt x="205" y="861"/>
                    <a:pt x="207" y="865"/>
                  </a:cubicBezTo>
                  <a:cubicBezTo>
                    <a:pt x="207" y="867"/>
                    <a:pt x="210" y="871"/>
                    <a:pt x="209" y="873"/>
                  </a:cubicBezTo>
                  <a:cubicBezTo>
                    <a:pt x="208" y="877"/>
                    <a:pt x="208" y="881"/>
                    <a:pt x="207" y="885"/>
                  </a:cubicBezTo>
                  <a:cubicBezTo>
                    <a:pt x="206" y="889"/>
                    <a:pt x="206" y="892"/>
                    <a:pt x="206" y="896"/>
                  </a:cubicBezTo>
                  <a:cubicBezTo>
                    <a:pt x="207" y="899"/>
                    <a:pt x="208" y="903"/>
                    <a:pt x="209" y="906"/>
                  </a:cubicBezTo>
                  <a:cubicBezTo>
                    <a:pt x="199" y="897"/>
                    <a:pt x="188" y="888"/>
                    <a:pt x="178" y="878"/>
                  </a:cubicBezTo>
                  <a:cubicBezTo>
                    <a:pt x="89" y="788"/>
                    <a:pt x="33" y="665"/>
                    <a:pt x="33" y="529"/>
                  </a:cubicBezTo>
                  <a:cubicBezTo>
                    <a:pt x="35" y="530"/>
                    <a:pt x="36" y="531"/>
                    <a:pt x="37" y="532"/>
                  </a:cubicBezTo>
                  <a:cubicBezTo>
                    <a:pt x="40" y="534"/>
                    <a:pt x="43" y="535"/>
                    <a:pt x="46" y="536"/>
                  </a:cubicBezTo>
                  <a:cubicBezTo>
                    <a:pt x="49" y="537"/>
                    <a:pt x="52" y="538"/>
                    <a:pt x="55" y="539"/>
                  </a:cubicBezTo>
                  <a:cubicBezTo>
                    <a:pt x="59" y="540"/>
                    <a:pt x="61" y="542"/>
                    <a:pt x="64" y="544"/>
                  </a:cubicBezTo>
                  <a:cubicBezTo>
                    <a:pt x="67" y="547"/>
                    <a:pt x="71" y="550"/>
                    <a:pt x="74" y="553"/>
                  </a:cubicBezTo>
                  <a:cubicBezTo>
                    <a:pt x="78" y="556"/>
                    <a:pt x="81" y="559"/>
                    <a:pt x="84" y="562"/>
                  </a:cubicBezTo>
                  <a:cubicBezTo>
                    <a:pt x="87" y="565"/>
                    <a:pt x="90" y="568"/>
                    <a:pt x="93" y="570"/>
                  </a:cubicBezTo>
                  <a:cubicBezTo>
                    <a:pt x="95" y="572"/>
                    <a:pt x="97" y="573"/>
                    <a:pt x="99" y="573"/>
                  </a:cubicBezTo>
                  <a:cubicBezTo>
                    <a:pt x="99" y="573"/>
                    <a:pt x="100" y="574"/>
                    <a:pt x="101" y="574"/>
                  </a:cubicBezTo>
                  <a:cubicBezTo>
                    <a:pt x="102" y="572"/>
                    <a:pt x="103" y="569"/>
                    <a:pt x="104" y="567"/>
                  </a:cubicBezTo>
                  <a:cubicBezTo>
                    <a:pt x="105" y="566"/>
                    <a:pt x="107" y="565"/>
                    <a:pt x="109" y="564"/>
                  </a:cubicBezTo>
                  <a:cubicBezTo>
                    <a:pt x="110" y="563"/>
                    <a:pt x="110" y="562"/>
                    <a:pt x="111" y="563"/>
                  </a:cubicBezTo>
                  <a:cubicBezTo>
                    <a:pt x="113" y="565"/>
                    <a:pt x="114" y="566"/>
                    <a:pt x="116" y="568"/>
                  </a:cubicBezTo>
                  <a:cubicBezTo>
                    <a:pt x="117" y="566"/>
                    <a:pt x="118" y="565"/>
                    <a:pt x="119" y="563"/>
                  </a:cubicBezTo>
                  <a:cubicBezTo>
                    <a:pt x="116" y="562"/>
                    <a:pt x="113" y="558"/>
                    <a:pt x="110" y="558"/>
                  </a:cubicBezTo>
                  <a:cubicBezTo>
                    <a:pt x="109" y="558"/>
                    <a:pt x="107" y="559"/>
                    <a:pt x="106" y="560"/>
                  </a:cubicBezTo>
                  <a:cubicBezTo>
                    <a:pt x="104" y="561"/>
                    <a:pt x="102" y="562"/>
                    <a:pt x="100" y="563"/>
                  </a:cubicBezTo>
                  <a:cubicBezTo>
                    <a:pt x="97" y="564"/>
                    <a:pt x="97" y="563"/>
                    <a:pt x="95" y="561"/>
                  </a:cubicBezTo>
                  <a:cubicBezTo>
                    <a:pt x="93" y="559"/>
                    <a:pt x="91" y="556"/>
                    <a:pt x="89" y="554"/>
                  </a:cubicBezTo>
                  <a:cubicBezTo>
                    <a:pt x="87" y="552"/>
                    <a:pt x="84" y="551"/>
                    <a:pt x="84" y="547"/>
                  </a:cubicBezTo>
                  <a:cubicBezTo>
                    <a:pt x="84" y="544"/>
                    <a:pt x="84" y="540"/>
                    <a:pt x="84" y="536"/>
                  </a:cubicBezTo>
                  <a:cubicBezTo>
                    <a:pt x="85" y="533"/>
                    <a:pt x="85" y="529"/>
                    <a:pt x="84" y="526"/>
                  </a:cubicBezTo>
                  <a:cubicBezTo>
                    <a:pt x="83" y="524"/>
                    <a:pt x="81" y="522"/>
                    <a:pt x="79" y="520"/>
                  </a:cubicBezTo>
                  <a:cubicBezTo>
                    <a:pt x="77" y="518"/>
                    <a:pt x="77" y="518"/>
                    <a:pt x="74" y="519"/>
                  </a:cubicBezTo>
                  <a:cubicBezTo>
                    <a:pt x="72" y="520"/>
                    <a:pt x="71" y="521"/>
                    <a:pt x="68" y="521"/>
                  </a:cubicBezTo>
                  <a:cubicBezTo>
                    <a:pt x="67" y="521"/>
                    <a:pt x="58" y="520"/>
                    <a:pt x="57" y="518"/>
                  </a:cubicBezTo>
                  <a:cubicBezTo>
                    <a:pt x="57" y="516"/>
                    <a:pt x="58" y="514"/>
                    <a:pt x="58" y="512"/>
                  </a:cubicBezTo>
                  <a:cubicBezTo>
                    <a:pt x="58" y="509"/>
                    <a:pt x="59" y="506"/>
                    <a:pt x="60" y="503"/>
                  </a:cubicBezTo>
                  <a:cubicBezTo>
                    <a:pt x="61" y="500"/>
                    <a:pt x="61" y="497"/>
                    <a:pt x="62" y="493"/>
                  </a:cubicBezTo>
                  <a:cubicBezTo>
                    <a:pt x="63" y="493"/>
                    <a:pt x="64" y="492"/>
                    <a:pt x="64" y="491"/>
                  </a:cubicBezTo>
                  <a:cubicBezTo>
                    <a:pt x="65" y="490"/>
                    <a:pt x="65" y="488"/>
                    <a:pt x="66" y="487"/>
                  </a:cubicBezTo>
                  <a:cubicBezTo>
                    <a:pt x="59" y="487"/>
                    <a:pt x="52" y="488"/>
                    <a:pt x="46" y="490"/>
                  </a:cubicBezTo>
                  <a:cubicBezTo>
                    <a:pt x="43" y="491"/>
                    <a:pt x="44" y="495"/>
                    <a:pt x="43" y="498"/>
                  </a:cubicBezTo>
                  <a:cubicBezTo>
                    <a:pt x="43" y="499"/>
                    <a:pt x="43" y="501"/>
                    <a:pt x="41" y="502"/>
                  </a:cubicBezTo>
                  <a:cubicBezTo>
                    <a:pt x="40" y="503"/>
                    <a:pt x="38" y="504"/>
                    <a:pt x="37" y="504"/>
                  </a:cubicBezTo>
                  <a:cubicBezTo>
                    <a:pt x="36" y="504"/>
                    <a:pt x="35" y="504"/>
                    <a:pt x="34" y="504"/>
                  </a:cubicBezTo>
                  <a:cubicBezTo>
                    <a:pt x="35" y="479"/>
                    <a:pt x="38" y="454"/>
                    <a:pt x="43" y="430"/>
                  </a:cubicBezTo>
                  <a:cubicBezTo>
                    <a:pt x="45" y="430"/>
                    <a:pt x="45" y="431"/>
                    <a:pt x="46" y="434"/>
                  </a:cubicBezTo>
                  <a:cubicBezTo>
                    <a:pt x="46" y="436"/>
                    <a:pt x="50" y="436"/>
                    <a:pt x="51" y="436"/>
                  </a:cubicBezTo>
                  <a:cubicBezTo>
                    <a:pt x="54" y="435"/>
                    <a:pt x="57" y="431"/>
                    <a:pt x="60" y="429"/>
                  </a:cubicBezTo>
                  <a:cubicBezTo>
                    <a:pt x="62" y="427"/>
                    <a:pt x="65" y="426"/>
                    <a:pt x="68" y="426"/>
                  </a:cubicBezTo>
                  <a:cubicBezTo>
                    <a:pt x="72" y="425"/>
                    <a:pt x="75" y="425"/>
                    <a:pt x="78" y="428"/>
                  </a:cubicBezTo>
                  <a:cubicBezTo>
                    <a:pt x="80" y="429"/>
                    <a:pt x="83" y="433"/>
                    <a:pt x="86" y="430"/>
                  </a:cubicBezTo>
                  <a:cubicBezTo>
                    <a:pt x="88" y="428"/>
                    <a:pt x="89" y="430"/>
                    <a:pt x="90" y="432"/>
                  </a:cubicBezTo>
                  <a:cubicBezTo>
                    <a:pt x="93" y="435"/>
                    <a:pt x="93" y="440"/>
                    <a:pt x="94" y="443"/>
                  </a:cubicBezTo>
                  <a:cubicBezTo>
                    <a:pt x="95" y="447"/>
                    <a:pt x="97" y="451"/>
                    <a:pt x="98" y="455"/>
                  </a:cubicBezTo>
                  <a:cubicBezTo>
                    <a:pt x="100" y="457"/>
                    <a:pt x="101" y="463"/>
                    <a:pt x="104" y="461"/>
                  </a:cubicBezTo>
                  <a:cubicBezTo>
                    <a:pt x="108" y="460"/>
                    <a:pt x="107" y="456"/>
                    <a:pt x="107" y="453"/>
                  </a:cubicBezTo>
                  <a:cubicBezTo>
                    <a:pt x="108" y="449"/>
                    <a:pt x="107" y="445"/>
                    <a:pt x="106" y="440"/>
                  </a:cubicBezTo>
                  <a:cubicBezTo>
                    <a:pt x="105" y="436"/>
                    <a:pt x="104" y="432"/>
                    <a:pt x="103" y="428"/>
                  </a:cubicBezTo>
                  <a:cubicBezTo>
                    <a:pt x="102" y="425"/>
                    <a:pt x="102" y="422"/>
                    <a:pt x="104" y="419"/>
                  </a:cubicBezTo>
                  <a:cubicBezTo>
                    <a:pt x="106" y="416"/>
                    <a:pt x="108" y="414"/>
                    <a:pt x="110" y="412"/>
                  </a:cubicBezTo>
                  <a:cubicBezTo>
                    <a:pt x="114" y="410"/>
                    <a:pt x="117" y="408"/>
                    <a:pt x="120" y="406"/>
                  </a:cubicBezTo>
                  <a:cubicBezTo>
                    <a:pt x="126" y="401"/>
                    <a:pt x="133" y="396"/>
                    <a:pt x="139" y="391"/>
                  </a:cubicBezTo>
                  <a:cubicBezTo>
                    <a:pt x="143" y="388"/>
                    <a:pt x="144" y="385"/>
                    <a:pt x="143" y="381"/>
                  </a:cubicBezTo>
                  <a:cubicBezTo>
                    <a:pt x="142" y="376"/>
                    <a:pt x="140" y="371"/>
                    <a:pt x="144" y="368"/>
                  </a:cubicBezTo>
                  <a:cubicBezTo>
                    <a:pt x="152" y="361"/>
                    <a:pt x="161" y="357"/>
                    <a:pt x="169" y="350"/>
                  </a:cubicBezTo>
                  <a:cubicBezTo>
                    <a:pt x="172" y="347"/>
                    <a:pt x="175" y="344"/>
                    <a:pt x="177" y="340"/>
                  </a:cubicBezTo>
                  <a:cubicBezTo>
                    <a:pt x="180" y="336"/>
                    <a:pt x="183" y="334"/>
                    <a:pt x="187" y="331"/>
                  </a:cubicBezTo>
                  <a:cubicBezTo>
                    <a:pt x="191" y="328"/>
                    <a:pt x="196" y="325"/>
                    <a:pt x="200" y="322"/>
                  </a:cubicBezTo>
                  <a:cubicBezTo>
                    <a:pt x="205" y="319"/>
                    <a:pt x="209" y="319"/>
                    <a:pt x="215" y="318"/>
                  </a:cubicBezTo>
                  <a:cubicBezTo>
                    <a:pt x="212" y="320"/>
                    <a:pt x="210" y="322"/>
                    <a:pt x="209" y="325"/>
                  </a:cubicBezTo>
                  <a:cubicBezTo>
                    <a:pt x="208" y="326"/>
                    <a:pt x="207" y="328"/>
                    <a:pt x="206" y="330"/>
                  </a:cubicBezTo>
                  <a:cubicBezTo>
                    <a:pt x="206" y="331"/>
                    <a:pt x="207" y="331"/>
                    <a:pt x="208" y="332"/>
                  </a:cubicBezTo>
                  <a:cubicBezTo>
                    <a:pt x="211" y="333"/>
                    <a:pt x="214" y="331"/>
                    <a:pt x="216" y="330"/>
                  </a:cubicBezTo>
                  <a:cubicBezTo>
                    <a:pt x="219" y="328"/>
                    <a:pt x="222" y="326"/>
                    <a:pt x="225" y="324"/>
                  </a:cubicBezTo>
                  <a:cubicBezTo>
                    <a:pt x="230" y="321"/>
                    <a:pt x="238" y="319"/>
                    <a:pt x="238" y="312"/>
                  </a:cubicBezTo>
                  <a:cubicBezTo>
                    <a:pt x="237" y="310"/>
                    <a:pt x="236" y="309"/>
                    <a:pt x="234" y="309"/>
                  </a:cubicBezTo>
                  <a:cubicBezTo>
                    <a:pt x="231" y="309"/>
                    <a:pt x="228" y="310"/>
                    <a:pt x="225" y="310"/>
                  </a:cubicBezTo>
                  <a:cubicBezTo>
                    <a:pt x="223" y="310"/>
                    <a:pt x="220" y="312"/>
                    <a:pt x="218" y="311"/>
                  </a:cubicBezTo>
                  <a:cubicBezTo>
                    <a:pt x="216" y="310"/>
                    <a:pt x="216" y="307"/>
                    <a:pt x="216" y="305"/>
                  </a:cubicBezTo>
                  <a:cubicBezTo>
                    <a:pt x="215" y="301"/>
                    <a:pt x="226" y="297"/>
                    <a:pt x="221" y="293"/>
                  </a:cubicBezTo>
                  <a:cubicBezTo>
                    <a:pt x="220" y="292"/>
                    <a:pt x="217" y="291"/>
                    <a:pt x="215" y="291"/>
                  </a:cubicBezTo>
                  <a:cubicBezTo>
                    <a:pt x="213" y="291"/>
                    <a:pt x="210" y="293"/>
                    <a:pt x="209" y="294"/>
                  </a:cubicBezTo>
                  <a:cubicBezTo>
                    <a:pt x="202" y="298"/>
                    <a:pt x="194" y="300"/>
                    <a:pt x="187" y="303"/>
                  </a:cubicBezTo>
                  <a:cubicBezTo>
                    <a:pt x="193" y="299"/>
                    <a:pt x="199" y="296"/>
                    <a:pt x="204" y="293"/>
                  </a:cubicBezTo>
                  <a:cubicBezTo>
                    <a:pt x="207" y="291"/>
                    <a:pt x="210" y="290"/>
                    <a:pt x="213" y="289"/>
                  </a:cubicBezTo>
                  <a:cubicBezTo>
                    <a:pt x="214" y="288"/>
                    <a:pt x="215" y="288"/>
                    <a:pt x="217" y="287"/>
                  </a:cubicBezTo>
                  <a:cubicBezTo>
                    <a:pt x="218" y="286"/>
                    <a:pt x="220" y="285"/>
                    <a:pt x="221" y="285"/>
                  </a:cubicBezTo>
                  <a:cubicBezTo>
                    <a:pt x="223" y="285"/>
                    <a:pt x="224" y="287"/>
                    <a:pt x="225" y="288"/>
                  </a:cubicBezTo>
                  <a:cubicBezTo>
                    <a:pt x="227" y="289"/>
                    <a:pt x="228" y="289"/>
                    <a:pt x="229" y="289"/>
                  </a:cubicBezTo>
                  <a:cubicBezTo>
                    <a:pt x="230" y="290"/>
                    <a:pt x="237" y="292"/>
                    <a:pt x="237" y="291"/>
                  </a:cubicBezTo>
                  <a:cubicBezTo>
                    <a:pt x="237" y="289"/>
                    <a:pt x="230" y="286"/>
                    <a:pt x="229" y="285"/>
                  </a:cubicBezTo>
                  <a:cubicBezTo>
                    <a:pt x="235" y="284"/>
                    <a:pt x="241" y="283"/>
                    <a:pt x="247" y="282"/>
                  </a:cubicBezTo>
                  <a:cubicBezTo>
                    <a:pt x="253" y="281"/>
                    <a:pt x="258" y="276"/>
                    <a:pt x="263" y="274"/>
                  </a:cubicBezTo>
                  <a:cubicBezTo>
                    <a:pt x="265" y="272"/>
                    <a:pt x="270" y="270"/>
                    <a:pt x="268" y="274"/>
                  </a:cubicBezTo>
                  <a:cubicBezTo>
                    <a:pt x="266" y="276"/>
                    <a:pt x="265" y="279"/>
                    <a:pt x="263" y="281"/>
                  </a:cubicBezTo>
                  <a:cubicBezTo>
                    <a:pt x="260" y="286"/>
                    <a:pt x="256" y="290"/>
                    <a:pt x="253" y="294"/>
                  </a:cubicBezTo>
                  <a:cubicBezTo>
                    <a:pt x="251" y="295"/>
                    <a:pt x="246" y="300"/>
                    <a:pt x="249" y="302"/>
                  </a:cubicBezTo>
                  <a:cubicBezTo>
                    <a:pt x="252" y="305"/>
                    <a:pt x="256" y="300"/>
                    <a:pt x="259" y="300"/>
                  </a:cubicBezTo>
                  <a:cubicBezTo>
                    <a:pt x="260" y="300"/>
                    <a:pt x="262" y="303"/>
                    <a:pt x="263" y="304"/>
                  </a:cubicBezTo>
                  <a:cubicBezTo>
                    <a:pt x="264" y="306"/>
                    <a:pt x="265" y="309"/>
                    <a:pt x="266" y="311"/>
                  </a:cubicBezTo>
                  <a:cubicBezTo>
                    <a:pt x="267" y="308"/>
                    <a:pt x="268" y="304"/>
                    <a:pt x="271" y="302"/>
                  </a:cubicBezTo>
                  <a:cubicBezTo>
                    <a:pt x="272" y="301"/>
                    <a:pt x="276" y="306"/>
                    <a:pt x="277" y="306"/>
                  </a:cubicBezTo>
                  <a:cubicBezTo>
                    <a:pt x="280" y="308"/>
                    <a:pt x="283" y="306"/>
                    <a:pt x="285" y="305"/>
                  </a:cubicBezTo>
                  <a:cubicBezTo>
                    <a:pt x="285" y="301"/>
                    <a:pt x="285" y="296"/>
                    <a:pt x="283" y="293"/>
                  </a:cubicBezTo>
                  <a:cubicBezTo>
                    <a:pt x="281" y="291"/>
                    <a:pt x="279" y="288"/>
                    <a:pt x="276" y="287"/>
                  </a:cubicBezTo>
                  <a:cubicBezTo>
                    <a:pt x="274" y="286"/>
                    <a:pt x="272" y="286"/>
                    <a:pt x="271" y="283"/>
                  </a:cubicBezTo>
                  <a:cubicBezTo>
                    <a:pt x="271" y="282"/>
                    <a:pt x="270" y="281"/>
                    <a:pt x="272" y="280"/>
                  </a:cubicBezTo>
                  <a:cubicBezTo>
                    <a:pt x="273" y="279"/>
                    <a:pt x="273" y="279"/>
                    <a:pt x="273" y="277"/>
                  </a:cubicBezTo>
                  <a:cubicBezTo>
                    <a:pt x="274" y="273"/>
                    <a:pt x="274" y="270"/>
                    <a:pt x="275" y="266"/>
                  </a:cubicBezTo>
                  <a:cubicBezTo>
                    <a:pt x="276" y="264"/>
                    <a:pt x="278" y="261"/>
                    <a:pt x="275" y="259"/>
                  </a:cubicBezTo>
                  <a:cubicBezTo>
                    <a:pt x="272" y="256"/>
                    <a:pt x="269" y="253"/>
                    <a:pt x="265" y="251"/>
                  </a:cubicBezTo>
                  <a:cubicBezTo>
                    <a:pt x="259" y="246"/>
                    <a:pt x="255" y="242"/>
                    <a:pt x="253" y="234"/>
                  </a:cubicBezTo>
                  <a:cubicBezTo>
                    <a:pt x="252" y="228"/>
                    <a:pt x="250" y="223"/>
                    <a:pt x="248" y="217"/>
                  </a:cubicBezTo>
                  <a:cubicBezTo>
                    <a:pt x="247" y="215"/>
                    <a:pt x="246" y="213"/>
                    <a:pt x="244" y="212"/>
                  </a:cubicBezTo>
                  <a:cubicBezTo>
                    <a:pt x="243" y="212"/>
                    <a:pt x="242" y="213"/>
                    <a:pt x="241" y="214"/>
                  </a:cubicBezTo>
                  <a:cubicBezTo>
                    <a:pt x="239" y="215"/>
                    <a:pt x="237" y="217"/>
                    <a:pt x="235" y="218"/>
                  </a:cubicBezTo>
                  <a:cubicBezTo>
                    <a:pt x="233" y="219"/>
                    <a:pt x="232" y="220"/>
                    <a:pt x="230" y="222"/>
                  </a:cubicBezTo>
                  <a:cubicBezTo>
                    <a:pt x="229" y="223"/>
                    <a:pt x="227" y="224"/>
                    <a:pt x="226" y="224"/>
                  </a:cubicBezTo>
                  <a:cubicBezTo>
                    <a:pt x="223" y="225"/>
                    <a:pt x="220" y="223"/>
                    <a:pt x="218" y="221"/>
                  </a:cubicBezTo>
                  <a:cubicBezTo>
                    <a:pt x="216" y="220"/>
                    <a:pt x="215" y="220"/>
                    <a:pt x="216" y="217"/>
                  </a:cubicBezTo>
                  <a:cubicBezTo>
                    <a:pt x="217" y="216"/>
                    <a:pt x="217" y="215"/>
                    <a:pt x="218" y="213"/>
                  </a:cubicBezTo>
                  <a:cubicBezTo>
                    <a:pt x="218" y="212"/>
                    <a:pt x="217" y="211"/>
                    <a:pt x="216" y="211"/>
                  </a:cubicBezTo>
                  <a:cubicBezTo>
                    <a:pt x="215" y="208"/>
                    <a:pt x="214" y="205"/>
                    <a:pt x="212" y="204"/>
                  </a:cubicBezTo>
                  <a:cubicBezTo>
                    <a:pt x="210" y="203"/>
                    <a:pt x="208" y="203"/>
                    <a:pt x="206" y="203"/>
                  </a:cubicBezTo>
                  <a:cubicBezTo>
                    <a:pt x="204" y="202"/>
                    <a:pt x="201" y="202"/>
                    <a:pt x="199" y="202"/>
                  </a:cubicBezTo>
                  <a:cubicBezTo>
                    <a:pt x="197" y="201"/>
                    <a:pt x="195" y="201"/>
                    <a:pt x="193" y="201"/>
                  </a:cubicBezTo>
                  <a:cubicBezTo>
                    <a:pt x="191" y="200"/>
                    <a:pt x="192" y="200"/>
                    <a:pt x="191" y="199"/>
                  </a:cubicBezTo>
                  <a:cubicBezTo>
                    <a:pt x="190" y="198"/>
                    <a:pt x="182" y="199"/>
                    <a:pt x="182" y="201"/>
                  </a:cubicBezTo>
                  <a:cubicBezTo>
                    <a:pt x="180" y="202"/>
                    <a:pt x="180" y="205"/>
                    <a:pt x="179" y="207"/>
                  </a:cubicBezTo>
                  <a:cubicBezTo>
                    <a:pt x="179" y="208"/>
                    <a:pt x="178" y="209"/>
                    <a:pt x="178" y="209"/>
                  </a:cubicBezTo>
                  <a:cubicBezTo>
                    <a:pt x="178" y="211"/>
                    <a:pt x="176" y="213"/>
                    <a:pt x="176" y="214"/>
                  </a:cubicBezTo>
                  <a:cubicBezTo>
                    <a:pt x="176" y="215"/>
                    <a:pt x="177" y="215"/>
                    <a:pt x="177" y="216"/>
                  </a:cubicBezTo>
                  <a:cubicBezTo>
                    <a:pt x="177" y="217"/>
                    <a:pt x="176" y="218"/>
                    <a:pt x="176" y="218"/>
                  </a:cubicBezTo>
                  <a:cubicBezTo>
                    <a:pt x="174" y="220"/>
                    <a:pt x="172" y="222"/>
                    <a:pt x="170" y="223"/>
                  </a:cubicBezTo>
                  <a:cubicBezTo>
                    <a:pt x="171" y="227"/>
                    <a:pt x="172" y="230"/>
                    <a:pt x="173" y="234"/>
                  </a:cubicBezTo>
                  <a:cubicBezTo>
                    <a:pt x="174" y="237"/>
                    <a:pt x="173" y="239"/>
                    <a:pt x="172" y="242"/>
                  </a:cubicBezTo>
                  <a:cubicBezTo>
                    <a:pt x="171" y="244"/>
                    <a:pt x="170" y="246"/>
                    <a:pt x="169" y="248"/>
                  </a:cubicBezTo>
                  <a:cubicBezTo>
                    <a:pt x="168" y="248"/>
                    <a:pt x="166" y="248"/>
                    <a:pt x="166" y="249"/>
                  </a:cubicBezTo>
                  <a:cubicBezTo>
                    <a:pt x="162" y="250"/>
                    <a:pt x="158" y="251"/>
                    <a:pt x="154" y="253"/>
                  </a:cubicBezTo>
                  <a:cubicBezTo>
                    <a:pt x="154" y="257"/>
                    <a:pt x="154" y="261"/>
                    <a:pt x="154" y="265"/>
                  </a:cubicBezTo>
                  <a:cubicBezTo>
                    <a:pt x="154" y="266"/>
                    <a:pt x="155" y="269"/>
                    <a:pt x="154" y="270"/>
                  </a:cubicBezTo>
                  <a:cubicBezTo>
                    <a:pt x="153" y="271"/>
                    <a:pt x="152" y="272"/>
                    <a:pt x="151" y="273"/>
                  </a:cubicBezTo>
                  <a:cubicBezTo>
                    <a:pt x="150" y="274"/>
                    <a:pt x="148" y="276"/>
                    <a:pt x="146" y="278"/>
                  </a:cubicBezTo>
                  <a:cubicBezTo>
                    <a:pt x="145" y="279"/>
                    <a:pt x="142" y="278"/>
                    <a:pt x="140" y="277"/>
                  </a:cubicBezTo>
                  <a:cubicBezTo>
                    <a:pt x="137" y="277"/>
                    <a:pt x="137" y="272"/>
                    <a:pt x="137" y="269"/>
                  </a:cubicBezTo>
                  <a:cubicBezTo>
                    <a:pt x="136" y="266"/>
                    <a:pt x="135" y="263"/>
                    <a:pt x="136" y="260"/>
                  </a:cubicBezTo>
                  <a:cubicBezTo>
                    <a:pt x="137" y="258"/>
                    <a:pt x="138" y="256"/>
                    <a:pt x="138" y="254"/>
                  </a:cubicBezTo>
                  <a:cubicBezTo>
                    <a:pt x="139" y="253"/>
                    <a:pt x="139" y="252"/>
                    <a:pt x="139" y="252"/>
                  </a:cubicBezTo>
                  <a:cubicBezTo>
                    <a:pt x="139" y="251"/>
                    <a:pt x="134" y="251"/>
                    <a:pt x="134" y="251"/>
                  </a:cubicBezTo>
                  <a:cubicBezTo>
                    <a:pt x="130" y="250"/>
                    <a:pt x="126" y="249"/>
                    <a:pt x="122" y="248"/>
                  </a:cubicBezTo>
                  <a:cubicBezTo>
                    <a:pt x="121" y="248"/>
                    <a:pt x="121" y="248"/>
                    <a:pt x="120" y="248"/>
                  </a:cubicBezTo>
                  <a:cubicBezTo>
                    <a:pt x="137" y="223"/>
                    <a:pt x="157" y="200"/>
                    <a:pt x="178" y="178"/>
                  </a:cubicBezTo>
                  <a:cubicBezTo>
                    <a:pt x="188" y="168"/>
                    <a:pt x="199" y="159"/>
                    <a:pt x="210" y="149"/>
                  </a:cubicBezTo>
                  <a:cubicBezTo>
                    <a:pt x="211" y="151"/>
                    <a:pt x="212" y="154"/>
                    <a:pt x="214" y="156"/>
                  </a:cubicBezTo>
                  <a:cubicBezTo>
                    <a:pt x="210" y="158"/>
                    <a:pt x="206" y="159"/>
                    <a:pt x="203" y="163"/>
                  </a:cubicBezTo>
                  <a:cubicBezTo>
                    <a:pt x="202" y="164"/>
                    <a:pt x="201" y="165"/>
                    <a:pt x="201" y="167"/>
                  </a:cubicBezTo>
                  <a:cubicBezTo>
                    <a:pt x="200" y="168"/>
                    <a:pt x="199" y="169"/>
                    <a:pt x="201" y="168"/>
                  </a:cubicBezTo>
                  <a:cubicBezTo>
                    <a:pt x="206" y="167"/>
                    <a:pt x="212" y="164"/>
                    <a:pt x="216" y="161"/>
                  </a:cubicBezTo>
                  <a:cubicBezTo>
                    <a:pt x="218" y="160"/>
                    <a:pt x="219" y="158"/>
                    <a:pt x="221" y="160"/>
                  </a:cubicBezTo>
                  <a:cubicBezTo>
                    <a:pt x="222" y="161"/>
                    <a:pt x="223" y="163"/>
                    <a:pt x="224" y="164"/>
                  </a:cubicBezTo>
                  <a:cubicBezTo>
                    <a:pt x="218" y="168"/>
                    <a:pt x="212" y="175"/>
                    <a:pt x="204" y="177"/>
                  </a:cubicBezTo>
                  <a:cubicBezTo>
                    <a:pt x="200" y="178"/>
                    <a:pt x="196" y="179"/>
                    <a:pt x="192" y="181"/>
                  </a:cubicBezTo>
                  <a:cubicBezTo>
                    <a:pt x="189" y="182"/>
                    <a:pt x="187" y="186"/>
                    <a:pt x="185" y="188"/>
                  </a:cubicBezTo>
                  <a:cubicBezTo>
                    <a:pt x="193" y="187"/>
                    <a:pt x="200" y="186"/>
                    <a:pt x="207" y="184"/>
                  </a:cubicBezTo>
                  <a:cubicBezTo>
                    <a:pt x="213" y="183"/>
                    <a:pt x="217" y="189"/>
                    <a:pt x="221" y="193"/>
                  </a:cubicBezTo>
                  <a:cubicBezTo>
                    <a:pt x="222" y="195"/>
                    <a:pt x="224" y="199"/>
                    <a:pt x="227" y="200"/>
                  </a:cubicBezTo>
                  <a:cubicBezTo>
                    <a:pt x="229" y="201"/>
                    <a:pt x="232" y="200"/>
                    <a:pt x="235" y="200"/>
                  </a:cubicBezTo>
                  <a:cubicBezTo>
                    <a:pt x="237" y="200"/>
                    <a:pt x="239" y="200"/>
                    <a:pt x="239" y="197"/>
                  </a:cubicBezTo>
                  <a:cubicBezTo>
                    <a:pt x="239" y="196"/>
                    <a:pt x="237" y="194"/>
                    <a:pt x="236" y="193"/>
                  </a:cubicBezTo>
                  <a:cubicBezTo>
                    <a:pt x="235" y="192"/>
                    <a:pt x="234" y="190"/>
                    <a:pt x="233" y="189"/>
                  </a:cubicBezTo>
                  <a:cubicBezTo>
                    <a:pt x="237" y="188"/>
                    <a:pt x="240" y="192"/>
                    <a:pt x="243" y="195"/>
                  </a:cubicBezTo>
                  <a:cubicBezTo>
                    <a:pt x="246" y="197"/>
                    <a:pt x="250" y="193"/>
                    <a:pt x="252" y="191"/>
                  </a:cubicBezTo>
                  <a:cubicBezTo>
                    <a:pt x="254" y="189"/>
                    <a:pt x="252" y="185"/>
                    <a:pt x="252" y="182"/>
                  </a:cubicBezTo>
                  <a:cubicBezTo>
                    <a:pt x="252" y="180"/>
                    <a:pt x="251" y="179"/>
                    <a:pt x="249" y="178"/>
                  </a:cubicBezTo>
                  <a:cubicBezTo>
                    <a:pt x="246" y="176"/>
                    <a:pt x="244" y="174"/>
                    <a:pt x="241" y="173"/>
                  </a:cubicBezTo>
                  <a:cubicBezTo>
                    <a:pt x="244" y="172"/>
                    <a:pt x="246" y="171"/>
                    <a:pt x="249" y="170"/>
                  </a:cubicBezTo>
                  <a:cubicBezTo>
                    <a:pt x="250" y="170"/>
                    <a:pt x="251" y="170"/>
                    <a:pt x="252" y="171"/>
                  </a:cubicBezTo>
                  <a:cubicBezTo>
                    <a:pt x="253" y="173"/>
                    <a:pt x="255" y="176"/>
                    <a:pt x="257" y="178"/>
                  </a:cubicBezTo>
                  <a:cubicBezTo>
                    <a:pt x="261" y="177"/>
                    <a:pt x="265" y="175"/>
                    <a:pt x="269" y="174"/>
                  </a:cubicBezTo>
                  <a:cubicBezTo>
                    <a:pt x="270" y="173"/>
                    <a:pt x="273" y="173"/>
                    <a:pt x="274" y="172"/>
                  </a:cubicBezTo>
                  <a:cubicBezTo>
                    <a:pt x="275" y="170"/>
                    <a:pt x="275" y="168"/>
                    <a:pt x="276" y="167"/>
                  </a:cubicBezTo>
                  <a:cubicBezTo>
                    <a:pt x="277" y="164"/>
                    <a:pt x="273" y="162"/>
                    <a:pt x="272" y="161"/>
                  </a:cubicBezTo>
                  <a:cubicBezTo>
                    <a:pt x="269" y="160"/>
                    <a:pt x="265" y="157"/>
                    <a:pt x="261" y="158"/>
                  </a:cubicBezTo>
                  <a:cubicBezTo>
                    <a:pt x="260" y="158"/>
                    <a:pt x="257" y="160"/>
                    <a:pt x="257" y="157"/>
                  </a:cubicBezTo>
                  <a:cubicBezTo>
                    <a:pt x="256" y="155"/>
                    <a:pt x="257" y="152"/>
                    <a:pt x="258" y="149"/>
                  </a:cubicBezTo>
                  <a:cubicBezTo>
                    <a:pt x="258" y="148"/>
                    <a:pt x="257" y="147"/>
                    <a:pt x="256" y="146"/>
                  </a:cubicBezTo>
                  <a:cubicBezTo>
                    <a:pt x="255" y="145"/>
                    <a:pt x="254" y="144"/>
                    <a:pt x="253" y="142"/>
                  </a:cubicBezTo>
                  <a:cubicBezTo>
                    <a:pt x="250" y="140"/>
                    <a:pt x="247" y="139"/>
                    <a:pt x="244" y="138"/>
                  </a:cubicBezTo>
                  <a:cubicBezTo>
                    <a:pt x="240" y="137"/>
                    <a:pt x="237" y="135"/>
                    <a:pt x="234" y="133"/>
                  </a:cubicBezTo>
                  <a:cubicBezTo>
                    <a:pt x="234" y="132"/>
                    <a:pt x="233" y="132"/>
                    <a:pt x="232" y="132"/>
                  </a:cubicBezTo>
                  <a:cubicBezTo>
                    <a:pt x="245" y="122"/>
                    <a:pt x="259" y="113"/>
                    <a:pt x="273" y="104"/>
                  </a:cubicBezTo>
                  <a:cubicBezTo>
                    <a:pt x="273" y="104"/>
                    <a:pt x="273" y="104"/>
                    <a:pt x="273" y="104"/>
                  </a:cubicBezTo>
                  <a:cubicBezTo>
                    <a:pt x="278" y="103"/>
                    <a:pt x="282" y="103"/>
                    <a:pt x="286" y="103"/>
                  </a:cubicBezTo>
                  <a:cubicBezTo>
                    <a:pt x="290" y="103"/>
                    <a:pt x="295" y="102"/>
                    <a:pt x="299" y="102"/>
                  </a:cubicBezTo>
                  <a:cubicBezTo>
                    <a:pt x="302" y="102"/>
                    <a:pt x="308" y="101"/>
                    <a:pt x="311" y="103"/>
                  </a:cubicBezTo>
                  <a:cubicBezTo>
                    <a:pt x="313" y="104"/>
                    <a:pt x="315" y="107"/>
                    <a:pt x="317" y="109"/>
                  </a:cubicBezTo>
                  <a:cubicBezTo>
                    <a:pt x="320" y="112"/>
                    <a:pt x="320" y="116"/>
                    <a:pt x="321" y="119"/>
                  </a:cubicBezTo>
                  <a:cubicBezTo>
                    <a:pt x="321" y="122"/>
                    <a:pt x="320" y="125"/>
                    <a:pt x="320" y="127"/>
                  </a:cubicBezTo>
                  <a:cubicBezTo>
                    <a:pt x="319" y="132"/>
                    <a:pt x="319" y="136"/>
                    <a:pt x="318" y="140"/>
                  </a:cubicBezTo>
                  <a:cubicBezTo>
                    <a:pt x="317" y="144"/>
                    <a:pt x="316" y="148"/>
                    <a:pt x="315" y="151"/>
                  </a:cubicBezTo>
                  <a:cubicBezTo>
                    <a:pt x="315" y="156"/>
                    <a:pt x="316" y="160"/>
                    <a:pt x="317" y="165"/>
                  </a:cubicBezTo>
                  <a:cubicBezTo>
                    <a:pt x="319" y="173"/>
                    <a:pt x="322" y="182"/>
                    <a:pt x="324" y="190"/>
                  </a:cubicBezTo>
                  <a:cubicBezTo>
                    <a:pt x="325" y="193"/>
                    <a:pt x="326" y="198"/>
                    <a:pt x="328" y="200"/>
                  </a:cubicBezTo>
                  <a:cubicBezTo>
                    <a:pt x="331" y="202"/>
                    <a:pt x="335" y="203"/>
                    <a:pt x="338" y="206"/>
                  </a:cubicBezTo>
                  <a:cubicBezTo>
                    <a:pt x="340" y="207"/>
                    <a:pt x="342" y="208"/>
                    <a:pt x="343" y="210"/>
                  </a:cubicBezTo>
                  <a:cubicBezTo>
                    <a:pt x="344" y="211"/>
                    <a:pt x="346" y="213"/>
                    <a:pt x="348" y="213"/>
                  </a:cubicBezTo>
                  <a:cubicBezTo>
                    <a:pt x="349" y="214"/>
                    <a:pt x="353" y="206"/>
                    <a:pt x="354" y="205"/>
                  </a:cubicBezTo>
                  <a:cubicBezTo>
                    <a:pt x="357" y="201"/>
                    <a:pt x="360" y="197"/>
                    <a:pt x="362" y="194"/>
                  </a:cubicBezTo>
                  <a:cubicBezTo>
                    <a:pt x="365" y="190"/>
                    <a:pt x="367" y="186"/>
                    <a:pt x="370" y="183"/>
                  </a:cubicBezTo>
                  <a:cubicBezTo>
                    <a:pt x="371" y="181"/>
                    <a:pt x="372" y="179"/>
                    <a:pt x="373" y="178"/>
                  </a:cubicBezTo>
                  <a:cubicBezTo>
                    <a:pt x="374" y="176"/>
                    <a:pt x="377" y="175"/>
                    <a:pt x="378" y="175"/>
                  </a:cubicBezTo>
                  <a:cubicBezTo>
                    <a:pt x="384" y="172"/>
                    <a:pt x="388" y="170"/>
                    <a:pt x="394" y="170"/>
                  </a:cubicBezTo>
                  <a:cubicBezTo>
                    <a:pt x="396" y="170"/>
                    <a:pt x="399" y="170"/>
                    <a:pt x="401" y="169"/>
                  </a:cubicBezTo>
                  <a:cubicBezTo>
                    <a:pt x="404" y="168"/>
                    <a:pt x="405" y="167"/>
                    <a:pt x="407" y="165"/>
                  </a:cubicBezTo>
                  <a:cubicBezTo>
                    <a:pt x="411" y="162"/>
                    <a:pt x="416" y="158"/>
                    <a:pt x="420" y="155"/>
                  </a:cubicBezTo>
                  <a:cubicBezTo>
                    <a:pt x="423" y="151"/>
                    <a:pt x="429" y="151"/>
                    <a:pt x="434" y="150"/>
                  </a:cubicBezTo>
                  <a:cubicBezTo>
                    <a:pt x="440" y="148"/>
                    <a:pt x="445" y="147"/>
                    <a:pt x="450" y="146"/>
                  </a:cubicBezTo>
                  <a:cubicBezTo>
                    <a:pt x="455" y="145"/>
                    <a:pt x="460" y="141"/>
                    <a:pt x="464" y="139"/>
                  </a:cubicBezTo>
                  <a:cubicBezTo>
                    <a:pt x="467" y="138"/>
                    <a:pt x="469" y="137"/>
                    <a:pt x="472" y="135"/>
                  </a:cubicBezTo>
                  <a:cubicBezTo>
                    <a:pt x="474" y="134"/>
                    <a:pt x="475" y="134"/>
                    <a:pt x="475" y="132"/>
                  </a:cubicBezTo>
                  <a:cubicBezTo>
                    <a:pt x="475" y="130"/>
                    <a:pt x="475" y="127"/>
                    <a:pt x="475" y="124"/>
                  </a:cubicBezTo>
                  <a:cubicBezTo>
                    <a:pt x="478" y="121"/>
                    <a:pt x="481" y="118"/>
                    <a:pt x="484" y="115"/>
                  </a:cubicBezTo>
                  <a:cubicBezTo>
                    <a:pt x="487" y="112"/>
                    <a:pt x="488" y="109"/>
                    <a:pt x="488" y="105"/>
                  </a:cubicBezTo>
                  <a:cubicBezTo>
                    <a:pt x="489" y="103"/>
                    <a:pt x="489" y="101"/>
                    <a:pt x="490" y="99"/>
                  </a:cubicBezTo>
                  <a:cubicBezTo>
                    <a:pt x="490" y="97"/>
                    <a:pt x="490" y="95"/>
                    <a:pt x="491" y="93"/>
                  </a:cubicBezTo>
                  <a:cubicBezTo>
                    <a:pt x="493" y="91"/>
                    <a:pt x="495" y="90"/>
                    <a:pt x="497" y="88"/>
                  </a:cubicBezTo>
                  <a:cubicBezTo>
                    <a:pt x="495" y="88"/>
                    <a:pt x="491" y="88"/>
                    <a:pt x="489" y="86"/>
                  </a:cubicBezTo>
                  <a:cubicBezTo>
                    <a:pt x="487" y="85"/>
                    <a:pt x="494" y="80"/>
                    <a:pt x="495" y="79"/>
                  </a:cubicBezTo>
                  <a:cubicBezTo>
                    <a:pt x="501" y="74"/>
                    <a:pt x="508" y="69"/>
                    <a:pt x="516" y="67"/>
                  </a:cubicBezTo>
                  <a:cubicBezTo>
                    <a:pt x="520" y="66"/>
                    <a:pt x="523" y="65"/>
                    <a:pt x="527" y="63"/>
                  </a:cubicBezTo>
                  <a:cubicBezTo>
                    <a:pt x="528" y="63"/>
                    <a:pt x="533" y="61"/>
                    <a:pt x="530" y="60"/>
                  </a:cubicBezTo>
                  <a:cubicBezTo>
                    <a:pt x="526" y="59"/>
                    <a:pt x="522" y="59"/>
                    <a:pt x="518" y="59"/>
                  </a:cubicBezTo>
                  <a:cubicBezTo>
                    <a:pt x="514" y="58"/>
                    <a:pt x="509" y="59"/>
                    <a:pt x="505" y="60"/>
                  </a:cubicBezTo>
                  <a:cubicBezTo>
                    <a:pt x="500" y="60"/>
                    <a:pt x="497" y="59"/>
                    <a:pt x="493" y="57"/>
                  </a:cubicBezTo>
                  <a:cubicBezTo>
                    <a:pt x="489" y="55"/>
                    <a:pt x="485" y="53"/>
                    <a:pt x="481" y="52"/>
                  </a:cubicBezTo>
                  <a:cubicBezTo>
                    <a:pt x="473" y="50"/>
                    <a:pt x="464" y="48"/>
                    <a:pt x="456" y="46"/>
                  </a:cubicBezTo>
                  <a:cubicBezTo>
                    <a:pt x="452" y="45"/>
                    <a:pt x="447" y="47"/>
                    <a:pt x="443" y="47"/>
                  </a:cubicBezTo>
                  <a:cubicBezTo>
                    <a:pt x="438" y="48"/>
                    <a:pt x="434" y="49"/>
                    <a:pt x="429" y="49"/>
                  </a:cubicBezTo>
                  <a:cubicBezTo>
                    <a:pt x="420" y="51"/>
                    <a:pt x="411" y="52"/>
                    <a:pt x="402" y="53"/>
                  </a:cubicBezTo>
                  <a:cubicBezTo>
                    <a:pt x="394" y="54"/>
                    <a:pt x="385" y="56"/>
                    <a:pt x="377" y="57"/>
                  </a:cubicBezTo>
                  <a:cubicBezTo>
                    <a:pt x="424" y="42"/>
                    <a:pt x="475" y="33"/>
                    <a:pt x="528" y="33"/>
                  </a:cubicBezTo>
                  <a:cubicBezTo>
                    <a:pt x="649" y="33"/>
                    <a:pt x="759" y="77"/>
                    <a:pt x="845" y="148"/>
                  </a:cubicBezTo>
                  <a:cubicBezTo>
                    <a:pt x="840" y="149"/>
                    <a:pt x="835" y="149"/>
                    <a:pt x="830" y="149"/>
                  </a:cubicBezTo>
                  <a:cubicBezTo>
                    <a:pt x="826" y="149"/>
                    <a:pt x="823" y="149"/>
                    <a:pt x="819" y="150"/>
                  </a:cubicBezTo>
                  <a:cubicBezTo>
                    <a:pt x="816" y="150"/>
                    <a:pt x="813" y="152"/>
                    <a:pt x="810" y="154"/>
                  </a:cubicBezTo>
                  <a:cubicBezTo>
                    <a:pt x="808" y="155"/>
                    <a:pt x="807" y="156"/>
                    <a:pt x="806" y="158"/>
                  </a:cubicBezTo>
                  <a:cubicBezTo>
                    <a:pt x="805" y="159"/>
                    <a:pt x="804" y="162"/>
                    <a:pt x="802" y="162"/>
                  </a:cubicBezTo>
                  <a:cubicBezTo>
                    <a:pt x="800" y="164"/>
                    <a:pt x="798" y="162"/>
                    <a:pt x="796" y="161"/>
                  </a:cubicBezTo>
                  <a:cubicBezTo>
                    <a:pt x="794" y="160"/>
                    <a:pt x="793" y="158"/>
                    <a:pt x="793" y="155"/>
                  </a:cubicBezTo>
                  <a:cubicBezTo>
                    <a:pt x="794" y="155"/>
                    <a:pt x="795" y="155"/>
                    <a:pt x="797" y="154"/>
                  </a:cubicBezTo>
                  <a:cubicBezTo>
                    <a:pt x="796" y="153"/>
                    <a:pt x="794" y="147"/>
                    <a:pt x="792" y="147"/>
                  </a:cubicBezTo>
                  <a:cubicBezTo>
                    <a:pt x="788" y="148"/>
                    <a:pt x="785" y="148"/>
                    <a:pt x="781" y="148"/>
                  </a:cubicBezTo>
                  <a:cubicBezTo>
                    <a:pt x="783" y="151"/>
                    <a:pt x="784" y="154"/>
                    <a:pt x="786" y="157"/>
                  </a:cubicBezTo>
                  <a:cubicBezTo>
                    <a:pt x="787" y="159"/>
                    <a:pt x="787" y="161"/>
                    <a:pt x="786" y="163"/>
                  </a:cubicBezTo>
                  <a:cubicBezTo>
                    <a:pt x="786" y="165"/>
                    <a:pt x="785" y="167"/>
                    <a:pt x="783" y="167"/>
                  </a:cubicBezTo>
                  <a:cubicBezTo>
                    <a:pt x="780" y="167"/>
                    <a:pt x="776" y="167"/>
                    <a:pt x="773" y="168"/>
                  </a:cubicBezTo>
                  <a:cubicBezTo>
                    <a:pt x="771" y="168"/>
                    <a:pt x="769" y="167"/>
                    <a:pt x="769" y="169"/>
                  </a:cubicBezTo>
                  <a:cubicBezTo>
                    <a:pt x="769" y="171"/>
                    <a:pt x="768" y="173"/>
                    <a:pt x="768" y="175"/>
                  </a:cubicBezTo>
                  <a:cubicBezTo>
                    <a:pt x="768" y="177"/>
                    <a:pt x="767" y="177"/>
                    <a:pt x="764" y="176"/>
                  </a:cubicBezTo>
                  <a:cubicBezTo>
                    <a:pt x="760" y="175"/>
                    <a:pt x="756" y="174"/>
                    <a:pt x="753" y="173"/>
                  </a:cubicBezTo>
                  <a:cubicBezTo>
                    <a:pt x="753" y="175"/>
                    <a:pt x="754" y="176"/>
                    <a:pt x="754" y="178"/>
                  </a:cubicBezTo>
                  <a:cubicBezTo>
                    <a:pt x="750" y="178"/>
                    <a:pt x="748" y="180"/>
                    <a:pt x="746" y="176"/>
                  </a:cubicBezTo>
                  <a:cubicBezTo>
                    <a:pt x="743" y="172"/>
                    <a:pt x="740" y="167"/>
                    <a:pt x="737" y="163"/>
                  </a:cubicBezTo>
                  <a:cubicBezTo>
                    <a:pt x="745" y="165"/>
                    <a:pt x="752" y="165"/>
                    <a:pt x="760" y="165"/>
                  </a:cubicBezTo>
                  <a:cubicBezTo>
                    <a:pt x="763" y="165"/>
                    <a:pt x="766" y="166"/>
                    <a:pt x="767" y="163"/>
                  </a:cubicBezTo>
                  <a:cubicBezTo>
                    <a:pt x="769" y="162"/>
                    <a:pt x="769" y="159"/>
                    <a:pt x="771" y="158"/>
                  </a:cubicBezTo>
                  <a:cubicBezTo>
                    <a:pt x="767" y="156"/>
                    <a:pt x="763" y="154"/>
                    <a:pt x="759" y="152"/>
                  </a:cubicBezTo>
                  <a:cubicBezTo>
                    <a:pt x="755" y="150"/>
                    <a:pt x="752" y="147"/>
                    <a:pt x="748" y="145"/>
                  </a:cubicBezTo>
                  <a:cubicBezTo>
                    <a:pt x="744" y="143"/>
                    <a:pt x="740" y="143"/>
                    <a:pt x="736" y="143"/>
                  </a:cubicBezTo>
                  <a:cubicBezTo>
                    <a:pt x="734" y="143"/>
                    <a:pt x="727" y="143"/>
                    <a:pt x="727" y="141"/>
                  </a:cubicBezTo>
                  <a:cubicBezTo>
                    <a:pt x="727" y="138"/>
                    <a:pt x="723" y="138"/>
                    <a:pt x="721" y="138"/>
                  </a:cubicBezTo>
                  <a:cubicBezTo>
                    <a:pt x="720" y="138"/>
                    <a:pt x="719" y="138"/>
                    <a:pt x="718" y="138"/>
                  </a:cubicBezTo>
                  <a:cubicBezTo>
                    <a:pt x="717" y="137"/>
                    <a:pt x="717" y="135"/>
                    <a:pt x="717" y="134"/>
                  </a:cubicBezTo>
                  <a:cubicBezTo>
                    <a:pt x="716" y="131"/>
                    <a:pt x="713" y="132"/>
                    <a:pt x="711" y="131"/>
                  </a:cubicBezTo>
                  <a:cubicBezTo>
                    <a:pt x="708" y="130"/>
                    <a:pt x="704" y="128"/>
                    <a:pt x="701" y="130"/>
                  </a:cubicBezTo>
                  <a:cubicBezTo>
                    <a:pt x="697" y="132"/>
                    <a:pt x="694" y="135"/>
                    <a:pt x="690" y="135"/>
                  </a:cubicBezTo>
                  <a:cubicBezTo>
                    <a:pt x="688" y="135"/>
                    <a:pt x="688" y="132"/>
                    <a:pt x="686" y="132"/>
                  </a:cubicBezTo>
                  <a:cubicBezTo>
                    <a:pt x="684" y="131"/>
                    <a:pt x="682" y="131"/>
                    <a:pt x="681" y="134"/>
                  </a:cubicBezTo>
                  <a:cubicBezTo>
                    <a:pt x="680" y="135"/>
                    <a:pt x="680" y="137"/>
                    <a:pt x="679" y="137"/>
                  </a:cubicBezTo>
                  <a:cubicBezTo>
                    <a:pt x="678" y="138"/>
                    <a:pt x="677" y="138"/>
                    <a:pt x="676" y="139"/>
                  </a:cubicBezTo>
                  <a:cubicBezTo>
                    <a:pt x="673" y="140"/>
                    <a:pt x="672" y="136"/>
                    <a:pt x="669" y="136"/>
                  </a:cubicBezTo>
                  <a:cubicBezTo>
                    <a:pt x="667" y="135"/>
                    <a:pt x="663" y="136"/>
                    <a:pt x="661" y="136"/>
                  </a:cubicBezTo>
                  <a:cubicBezTo>
                    <a:pt x="660" y="137"/>
                    <a:pt x="658" y="138"/>
                    <a:pt x="657" y="139"/>
                  </a:cubicBezTo>
                  <a:cubicBezTo>
                    <a:pt x="655" y="139"/>
                    <a:pt x="654" y="139"/>
                    <a:pt x="653" y="140"/>
                  </a:cubicBezTo>
                  <a:cubicBezTo>
                    <a:pt x="652" y="142"/>
                    <a:pt x="652" y="145"/>
                    <a:pt x="652" y="148"/>
                  </a:cubicBezTo>
                  <a:cubicBezTo>
                    <a:pt x="650" y="146"/>
                    <a:pt x="647" y="145"/>
                    <a:pt x="645" y="143"/>
                  </a:cubicBezTo>
                  <a:cubicBezTo>
                    <a:pt x="644" y="147"/>
                    <a:pt x="644" y="152"/>
                    <a:pt x="642" y="155"/>
                  </a:cubicBezTo>
                  <a:cubicBezTo>
                    <a:pt x="640" y="158"/>
                    <a:pt x="638" y="161"/>
                    <a:pt x="636" y="164"/>
                  </a:cubicBezTo>
                  <a:cubicBezTo>
                    <a:pt x="634" y="166"/>
                    <a:pt x="632" y="168"/>
                    <a:pt x="629" y="170"/>
                  </a:cubicBezTo>
                  <a:cubicBezTo>
                    <a:pt x="626" y="171"/>
                    <a:pt x="624" y="176"/>
                    <a:pt x="622" y="179"/>
                  </a:cubicBezTo>
                  <a:cubicBezTo>
                    <a:pt x="621" y="181"/>
                    <a:pt x="620" y="182"/>
                    <a:pt x="620" y="183"/>
                  </a:cubicBezTo>
                  <a:cubicBezTo>
                    <a:pt x="619" y="185"/>
                    <a:pt x="618" y="185"/>
                    <a:pt x="616" y="185"/>
                  </a:cubicBezTo>
                  <a:cubicBezTo>
                    <a:pt x="614" y="186"/>
                    <a:pt x="612" y="186"/>
                    <a:pt x="610" y="187"/>
                  </a:cubicBezTo>
                  <a:cubicBezTo>
                    <a:pt x="609" y="187"/>
                    <a:pt x="608" y="187"/>
                    <a:pt x="608" y="188"/>
                  </a:cubicBezTo>
                  <a:cubicBezTo>
                    <a:pt x="606" y="190"/>
                    <a:pt x="607" y="192"/>
                    <a:pt x="606" y="194"/>
                  </a:cubicBezTo>
                  <a:cubicBezTo>
                    <a:pt x="605" y="196"/>
                    <a:pt x="602" y="195"/>
                    <a:pt x="601" y="195"/>
                  </a:cubicBezTo>
                  <a:cubicBezTo>
                    <a:pt x="598" y="194"/>
                    <a:pt x="597" y="198"/>
                    <a:pt x="597" y="200"/>
                  </a:cubicBezTo>
                  <a:cubicBezTo>
                    <a:pt x="596" y="204"/>
                    <a:pt x="597" y="207"/>
                    <a:pt x="599" y="211"/>
                  </a:cubicBezTo>
                  <a:cubicBezTo>
                    <a:pt x="600" y="214"/>
                    <a:pt x="600" y="217"/>
                    <a:pt x="601" y="220"/>
                  </a:cubicBezTo>
                  <a:cubicBezTo>
                    <a:pt x="603" y="223"/>
                    <a:pt x="604" y="223"/>
                    <a:pt x="608" y="223"/>
                  </a:cubicBezTo>
                  <a:cubicBezTo>
                    <a:pt x="611" y="223"/>
                    <a:pt x="613" y="222"/>
                    <a:pt x="615" y="220"/>
                  </a:cubicBezTo>
                  <a:cubicBezTo>
                    <a:pt x="617" y="219"/>
                    <a:pt x="620" y="215"/>
                    <a:pt x="622" y="215"/>
                  </a:cubicBezTo>
                  <a:cubicBezTo>
                    <a:pt x="625" y="215"/>
                    <a:pt x="627" y="215"/>
                    <a:pt x="628" y="218"/>
                  </a:cubicBezTo>
                  <a:cubicBezTo>
                    <a:pt x="629" y="222"/>
                    <a:pt x="631" y="226"/>
                    <a:pt x="633" y="230"/>
                  </a:cubicBezTo>
                  <a:cubicBezTo>
                    <a:pt x="634" y="234"/>
                    <a:pt x="635" y="237"/>
                    <a:pt x="637" y="240"/>
                  </a:cubicBezTo>
                  <a:cubicBezTo>
                    <a:pt x="637" y="241"/>
                    <a:pt x="638" y="242"/>
                    <a:pt x="639" y="243"/>
                  </a:cubicBezTo>
                  <a:cubicBezTo>
                    <a:pt x="639" y="244"/>
                    <a:pt x="640" y="242"/>
                    <a:pt x="641" y="242"/>
                  </a:cubicBezTo>
                  <a:cubicBezTo>
                    <a:pt x="645" y="240"/>
                    <a:pt x="649" y="238"/>
                    <a:pt x="652" y="236"/>
                  </a:cubicBezTo>
                  <a:cubicBezTo>
                    <a:pt x="655" y="234"/>
                    <a:pt x="657" y="233"/>
                    <a:pt x="658" y="230"/>
                  </a:cubicBezTo>
                  <a:cubicBezTo>
                    <a:pt x="658" y="227"/>
                    <a:pt x="658" y="225"/>
                    <a:pt x="658" y="222"/>
                  </a:cubicBezTo>
                  <a:cubicBezTo>
                    <a:pt x="658" y="218"/>
                    <a:pt x="660" y="216"/>
                    <a:pt x="662" y="213"/>
                  </a:cubicBezTo>
                  <a:cubicBezTo>
                    <a:pt x="663" y="212"/>
                    <a:pt x="664" y="211"/>
                    <a:pt x="664" y="210"/>
                  </a:cubicBezTo>
                  <a:cubicBezTo>
                    <a:pt x="665" y="209"/>
                    <a:pt x="664" y="209"/>
                    <a:pt x="663" y="208"/>
                  </a:cubicBezTo>
                  <a:cubicBezTo>
                    <a:pt x="662" y="206"/>
                    <a:pt x="660" y="205"/>
                    <a:pt x="659" y="204"/>
                  </a:cubicBezTo>
                  <a:cubicBezTo>
                    <a:pt x="658" y="202"/>
                    <a:pt x="658" y="200"/>
                    <a:pt x="659" y="198"/>
                  </a:cubicBezTo>
                  <a:cubicBezTo>
                    <a:pt x="659" y="196"/>
                    <a:pt x="660" y="194"/>
                    <a:pt x="660" y="192"/>
                  </a:cubicBezTo>
                  <a:cubicBezTo>
                    <a:pt x="660" y="191"/>
                    <a:pt x="661" y="190"/>
                    <a:pt x="662" y="189"/>
                  </a:cubicBezTo>
                  <a:cubicBezTo>
                    <a:pt x="664" y="187"/>
                    <a:pt x="665" y="186"/>
                    <a:pt x="666" y="184"/>
                  </a:cubicBezTo>
                  <a:cubicBezTo>
                    <a:pt x="669" y="181"/>
                    <a:pt x="672" y="177"/>
                    <a:pt x="675" y="174"/>
                  </a:cubicBezTo>
                  <a:cubicBezTo>
                    <a:pt x="676" y="173"/>
                    <a:pt x="677" y="171"/>
                    <a:pt x="679" y="170"/>
                  </a:cubicBezTo>
                  <a:cubicBezTo>
                    <a:pt x="681" y="170"/>
                    <a:pt x="683" y="170"/>
                    <a:pt x="686" y="169"/>
                  </a:cubicBezTo>
                  <a:cubicBezTo>
                    <a:pt x="687" y="169"/>
                    <a:pt x="690" y="168"/>
                    <a:pt x="691" y="168"/>
                  </a:cubicBezTo>
                  <a:cubicBezTo>
                    <a:pt x="693" y="168"/>
                    <a:pt x="694" y="169"/>
                    <a:pt x="694" y="170"/>
                  </a:cubicBezTo>
                  <a:cubicBezTo>
                    <a:pt x="695" y="171"/>
                    <a:pt x="696" y="172"/>
                    <a:pt x="695" y="173"/>
                  </a:cubicBezTo>
                  <a:cubicBezTo>
                    <a:pt x="694" y="173"/>
                    <a:pt x="693" y="174"/>
                    <a:pt x="692" y="175"/>
                  </a:cubicBezTo>
                  <a:cubicBezTo>
                    <a:pt x="690" y="176"/>
                    <a:pt x="688" y="178"/>
                    <a:pt x="686" y="180"/>
                  </a:cubicBezTo>
                  <a:cubicBezTo>
                    <a:pt x="684" y="181"/>
                    <a:pt x="683" y="182"/>
                    <a:pt x="681" y="184"/>
                  </a:cubicBezTo>
                  <a:cubicBezTo>
                    <a:pt x="680" y="185"/>
                    <a:pt x="678" y="186"/>
                    <a:pt x="678" y="187"/>
                  </a:cubicBezTo>
                  <a:cubicBezTo>
                    <a:pt x="677" y="190"/>
                    <a:pt x="678" y="194"/>
                    <a:pt x="679" y="197"/>
                  </a:cubicBezTo>
                  <a:cubicBezTo>
                    <a:pt x="679" y="200"/>
                    <a:pt x="678" y="202"/>
                    <a:pt x="681" y="204"/>
                  </a:cubicBezTo>
                  <a:cubicBezTo>
                    <a:pt x="683" y="206"/>
                    <a:pt x="685" y="207"/>
                    <a:pt x="688" y="207"/>
                  </a:cubicBezTo>
                  <a:cubicBezTo>
                    <a:pt x="691" y="207"/>
                    <a:pt x="695" y="206"/>
                    <a:pt x="698" y="205"/>
                  </a:cubicBezTo>
                  <a:cubicBezTo>
                    <a:pt x="699" y="204"/>
                    <a:pt x="701" y="203"/>
                    <a:pt x="702" y="203"/>
                  </a:cubicBezTo>
                  <a:cubicBezTo>
                    <a:pt x="704" y="202"/>
                    <a:pt x="706" y="202"/>
                    <a:pt x="708" y="202"/>
                  </a:cubicBezTo>
                  <a:cubicBezTo>
                    <a:pt x="709" y="202"/>
                    <a:pt x="713" y="201"/>
                    <a:pt x="713" y="204"/>
                  </a:cubicBezTo>
                  <a:cubicBezTo>
                    <a:pt x="714" y="205"/>
                    <a:pt x="714" y="207"/>
                    <a:pt x="715" y="209"/>
                  </a:cubicBezTo>
                  <a:cubicBezTo>
                    <a:pt x="715" y="210"/>
                    <a:pt x="716" y="211"/>
                    <a:pt x="716" y="212"/>
                  </a:cubicBezTo>
                  <a:cubicBezTo>
                    <a:pt x="715" y="213"/>
                    <a:pt x="714" y="213"/>
                    <a:pt x="714" y="213"/>
                  </a:cubicBezTo>
                  <a:cubicBezTo>
                    <a:pt x="713" y="214"/>
                    <a:pt x="711" y="214"/>
                    <a:pt x="710" y="213"/>
                  </a:cubicBezTo>
                  <a:cubicBezTo>
                    <a:pt x="710" y="213"/>
                    <a:pt x="710" y="211"/>
                    <a:pt x="709" y="211"/>
                  </a:cubicBezTo>
                  <a:cubicBezTo>
                    <a:pt x="704" y="210"/>
                    <a:pt x="699" y="211"/>
                    <a:pt x="695" y="211"/>
                  </a:cubicBezTo>
                  <a:cubicBezTo>
                    <a:pt x="695" y="213"/>
                    <a:pt x="696" y="214"/>
                    <a:pt x="694" y="214"/>
                  </a:cubicBezTo>
                  <a:cubicBezTo>
                    <a:pt x="691" y="215"/>
                    <a:pt x="691" y="215"/>
                    <a:pt x="691" y="217"/>
                  </a:cubicBezTo>
                  <a:cubicBezTo>
                    <a:pt x="691" y="219"/>
                    <a:pt x="691" y="221"/>
                    <a:pt x="692" y="223"/>
                  </a:cubicBezTo>
                  <a:cubicBezTo>
                    <a:pt x="692" y="224"/>
                    <a:pt x="695" y="224"/>
                    <a:pt x="697" y="224"/>
                  </a:cubicBezTo>
                  <a:cubicBezTo>
                    <a:pt x="696" y="226"/>
                    <a:pt x="696" y="228"/>
                    <a:pt x="695" y="230"/>
                  </a:cubicBezTo>
                  <a:cubicBezTo>
                    <a:pt x="695" y="231"/>
                    <a:pt x="691" y="230"/>
                    <a:pt x="690" y="229"/>
                  </a:cubicBezTo>
                  <a:cubicBezTo>
                    <a:pt x="689" y="228"/>
                    <a:pt x="688" y="227"/>
                    <a:pt x="687" y="226"/>
                  </a:cubicBezTo>
                  <a:cubicBezTo>
                    <a:pt x="686" y="226"/>
                    <a:pt x="685" y="227"/>
                    <a:pt x="684" y="228"/>
                  </a:cubicBezTo>
                  <a:cubicBezTo>
                    <a:pt x="682" y="228"/>
                    <a:pt x="679" y="229"/>
                    <a:pt x="679" y="231"/>
                  </a:cubicBezTo>
                  <a:cubicBezTo>
                    <a:pt x="677" y="233"/>
                    <a:pt x="679" y="236"/>
                    <a:pt x="679" y="238"/>
                  </a:cubicBezTo>
                  <a:cubicBezTo>
                    <a:pt x="679" y="240"/>
                    <a:pt x="678" y="243"/>
                    <a:pt x="677" y="245"/>
                  </a:cubicBezTo>
                  <a:cubicBezTo>
                    <a:pt x="676" y="246"/>
                    <a:pt x="676" y="249"/>
                    <a:pt x="675" y="250"/>
                  </a:cubicBezTo>
                  <a:cubicBezTo>
                    <a:pt x="674" y="251"/>
                    <a:pt x="670" y="251"/>
                    <a:pt x="669" y="251"/>
                  </a:cubicBezTo>
                  <a:cubicBezTo>
                    <a:pt x="667" y="251"/>
                    <a:pt x="668" y="247"/>
                    <a:pt x="667" y="247"/>
                  </a:cubicBezTo>
                  <a:cubicBezTo>
                    <a:pt x="666" y="246"/>
                    <a:pt x="665" y="246"/>
                    <a:pt x="664" y="247"/>
                  </a:cubicBezTo>
                  <a:cubicBezTo>
                    <a:pt x="662" y="247"/>
                    <a:pt x="660" y="246"/>
                    <a:pt x="659" y="246"/>
                  </a:cubicBezTo>
                  <a:cubicBezTo>
                    <a:pt x="655" y="246"/>
                    <a:pt x="656" y="250"/>
                    <a:pt x="653" y="251"/>
                  </a:cubicBezTo>
                  <a:cubicBezTo>
                    <a:pt x="652" y="251"/>
                    <a:pt x="650" y="251"/>
                    <a:pt x="648" y="251"/>
                  </a:cubicBezTo>
                  <a:cubicBezTo>
                    <a:pt x="647" y="251"/>
                    <a:pt x="643" y="251"/>
                    <a:pt x="642" y="251"/>
                  </a:cubicBezTo>
                  <a:cubicBezTo>
                    <a:pt x="642" y="250"/>
                    <a:pt x="643" y="249"/>
                    <a:pt x="642" y="248"/>
                  </a:cubicBezTo>
                  <a:cubicBezTo>
                    <a:pt x="641" y="248"/>
                    <a:pt x="639" y="248"/>
                    <a:pt x="639" y="248"/>
                  </a:cubicBezTo>
                  <a:cubicBezTo>
                    <a:pt x="637" y="249"/>
                    <a:pt x="636" y="249"/>
                    <a:pt x="635" y="250"/>
                  </a:cubicBezTo>
                  <a:cubicBezTo>
                    <a:pt x="633" y="251"/>
                    <a:pt x="632" y="251"/>
                    <a:pt x="631" y="251"/>
                  </a:cubicBezTo>
                  <a:cubicBezTo>
                    <a:pt x="629" y="250"/>
                    <a:pt x="626" y="250"/>
                    <a:pt x="625" y="248"/>
                  </a:cubicBezTo>
                  <a:cubicBezTo>
                    <a:pt x="624" y="245"/>
                    <a:pt x="625" y="244"/>
                    <a:pt x="625" y="242"/>
                  </a:cubicBezTo>
                  <a:cubicBezTo>
                    <a:pt x="626" y="240"/>
                    <a:pt x="627" y="238"/>
                    <a:pt x="627" y="237"/>
                  </a:cubicBezTo>
                  <a:cubicBezTo>
                    <a:pt x="627" y="236"/>
                    <a:pt x="624" y="229"/>
                    <a:pt x="623" y="229"/>
                  </a:cubicBezTo>
                  <a:cubicBezTo>
                    <a:pt x="622" y="229"/>
                    <a:pt x="620" y="230"/>
                    <a:pt x="619" y="230"/>
                  </a:cubicBezTo>
                  <a:cubicBezTo>
                    <a:pt x="617" y="231"/>
                    <a:pt x="615" y="232"/>
                    <a:pt x="613" y="232"/>
                  </a:cubicBezTo>
                  <a:cubicBezTo>
                    <a:pt x="611" y="233"/>
                    <a:pt x="612" y="234"/>
                    <a:pt x="612" y="236"/>
                  </a:cubicBezTo>
                  <a:cubicBezTo>
                    <a:pt x="613" y="238"/>
                    <a:pt x="613" y="239"/>
                    <a:pt x="613" y="241"/>
                  </a:cubicBezTo>
                  <a:cubicBezTo>
                    <a:pt x="613" y="243"/>
                    <a:pt x="614" y="247"/>
                    <a:pt x="616" y="248"/>
                  </a:cubicBezTo>
                  <a:cubicBezTo>
                    <a:pt x="618" y="249"/>
                    <a:pt x="620" y="250"/>
                    <a:pt x="620" y="253"/>
                  </a:cubicBezTo>
                  <a:cubicBezTo>
                    <a:pt x="620" y="255"/>
                    <a:pt x="618" y="255"/>
                    <a:pt x="616" y="255"/>
                  </a:cubicBezTo>
                  <a:cubicBezTo>
                    <a:pt x="613" y="255"/>
                    <a:pt x="609" y="255"/>
                    <a:pt x="605" y="255"/>
                  </a:cubicBezTo>
                  <a:cubicBezTo>
                    <a:pt x="602" y="256"/>
                    <a:pt x="601" y="256"/>
                    <a:pt x="600" y="258"/>
                  </a:cubicBezTo>
                  <a:cubicBezTo>
                    <a:pt x="598" y="261"/>
                    <a:pt x="596" y="263"/>
                    <a:pt x="594" y="266"/>
                  </a:cubicBezTo>
                  <a:cubicBezTo>
                    <a:pt x="593" y="267"/>
                    <a:pt x="592" y="269"/>
                    <a:pt x="591" y="270"/>
                  </a:cubicBezTo>
                  <a:cubicBezTo>
                    <a:pt x="590" y="272"/>
                    <a:pt x="589" y="271"/>
                    <a:pt x="587" y="272"/>
                  </a:cubicBezTo>
                  <a:cubicBezTo>
                    <a:pt x="584" y="272"/>
                    <a:pt x="581" y="271"/>
                    <a:pt x="579" y="275"/>
                  </a:cubicBezTo>
                  <a:cubicBezTo>
                    <a:pt x="577" y="277"/>
                    <a:pt x="575" y="280"/>
                    <a:pt x="573" y="283"/>
                  </a:cubicBezTo>
                  <a:cubicBezTo>
                    <a:pt x="571" y="285"/>
                    <a:pt x="568" y="287"/>
                    <a:pt x="565" y="289"/>
                  </a:cubicBezTo>
                  <a:cubicBezTo>
                    <a:pt x="559" y="293"/>
                    <a:pt x="552" y="294"/>
                    <a:pt x="545" y="296"/>
                  </a:cubicBezTo>
                  <a:cubicBezTo>
                    <a:pt x="549" y="298"/>
                    <a:pt x="553" y="300"/>
                    <a:pt x="557" y="302"/>
                  </a:cubicBezTo>
                  <a:cubicBezTo>
                    <a:pt x="560" y="304"/>
                    <a:pt x="561" y="307"/>
                    <a:pt x="563" y="310"/>
                  </a:cubicBezTo>
                  <a:cubicBezTo>
                    <a:pt x="564" y="312"/>
                    <a:pt x="564" y="313"/>
                    <a:pt x="565" y="315"/>
                  </a:cubicBezTo>
                  <a:cubicBezTo>
                    <a:pt x="565" y="316"/>
                    <a:pt x="564" y="317"/>
                    <a:pt x="564" y="319"/>
                  </a:cubicBezTo>
                  <a:cubicBezTo>
                    <a:pt x="562" y="322"/>
                    <a:pt x="561" y="326"/>
                    <a:pt x="559" y="329"/>
                  </a:cubicBezTo>
                  <a:cubicBezTo>
                    <a:pt x="558" y="330"/>
                    <a:pt x="553" y="329"/>
                    <a:pt x="551" y="329"/>
                  </a:cubicBezTo>
                  <a:cubicBezTo>
                    <a:pt x="547" y="329"/>
                    <a:pt x="542" y="329"/>
                    <a:pt x="537" y="329"/>
                  </a:cubicBezTo>
                  <a:cubicBezTo>
                    <a:pt x="534" y="329"/>
                    <a:pt x="531" y="329"/>
                    <a:pt x="529" y="327"/>
                  </a:cubicBezTo>
                  <a:cubicBezTo>
                    <a:pt x="527" y="325"/>
                    <a:pt x="525" y="326"/>
                    <a:pt x="523" y="327"/>
                  </a:cubicBezTo>
                  <a:cubicBezTo>
                    <a:pt x="520" y="328"/>
                    <a:pt x="520" y="329"/>
                    <a:pt x="520" y="332"/>
                  </a:cubicBezTo>
                  <a:cubicBezTo>
                    <a:pt x="519" y="336"/>
                    <a:pt x="519" y="338"/>
                    <a:pt x="521" y="341"/>
                  </a:cubicBezTo>
                  <a:cubicBezTo>
                    <a:pt x="523" y="344"/>
                    <a:pt x="521" y="348"/>
                    <a:pt x="520" y="351"/>
                  </a:cubicBezTo>
                  <a:cubicBezTo>
                    <a:pt x="518" y="355"/>
                    <a:pt x="517" y="358"/>
                    <a:pt x="516" y="362"/>
                  </a:cubicBezTo>
                  <a:cubicBezTo>
                    <a:pt x="515" y="365"/>
                    <a:pt x="517" y="369"/>
                    <a:pt x="518" y="372"/>
                  </a:cubicBezTo>
                  <a:cubicBezTo>
                    <a:pt x="518" y="373"/>
                    <a:pt x="518" y="374"/>
                    <a:pt x="520" y="375"/>
                  </a:cubicBezTo>
                  <a:cubicBezTo>
                    <a:pt x="521" y="375"/>
                    <a:pt x="522" y="375"/>
                    <a:pt x="523" y="376"/>
                  </a:cubicBezTo>
                  <a:cubicBezTo>
                    <a:pt x="527" y="377"/>
                    <a:pt x="531" y="379"/>
                    <a:pt x="535" y="379"/>
                  </a:cubicBezTo>
                  <a:cubicBezTo>
                    <a:pt x="539" y="380"/>
                    <a:pt x="543" y="378"/>
                    <a:pt x="547" y="378"/>
                  </a:cubicBezTo>
                  <a:cubicBezTo>
                    <a:pt x="550" y="378"/>
                    <a:pt x="554" y="379"/>
                    <a:pt x="557" y="377"/>
                  </a:cubicBezTo>
                  <a:cubicBezTo>
                    <a:pt x="560" y="374"/>
                    <a:pt x="563" y="370"/>
                    <a:pt x="566" y="367"/>
                  </a:cubicBezTo>
                  <a:cubicBezTo>
                    <a:pt x="568" y="365"/>
                    <a:pt x="569" y="363"/>
                    <a:pt x="569" y="361"/>
                  </a:cubicBezTo>
                  <a:cubicBezTo>
                    <a:pt x="568" y="357"/>
                    <a:pt x="568" y="355"/>
                    <a:pt x="571" y="353"/>
                  </a:cubicBezTo>
                  <a:cubicBezTo>
                    <a:pt x="574" y="351"/>
                    <a:pt x="578" y="348"/>
                    <a:pt x="581" y="346"/>
                  </a:cubicBezTo>
                  <a:cubicBezTo>
                    <a:pt x="584" y="344"/>
                    <a:pt x="585" y="340"/>
                    <a:pt x="587" y="337"/>
                  </a:cubicBezTo>
                  <a:cubicBezTo>
                    <a:pt x="588" y="335"/>
                    <a:pt x="589" y="333"/>
                    <a:pt x="590" y="332"/>
                  </a:cubicBezTo>
                  <a:cubicBezTo>
                    <a:pt x="590" y="331"/>
                    <a:pt x="591" y="330"/>
                    <a:pt x="591" y="330"/>
                  </a:cubicBezTo>
                  <a:cubicBezTo>
                    <a:pt x="594" y="331"/>
                    <a:pt x="596" y="331"/>
                    <a:pt x="599" y="332"/>
                  </a:cubicBezTo>
                  <a:cubicBezTo>
                    <a:pt x="600" y="332"/>
                    <a:pt x="602" y="333"/>
                    <a:pt x="604" y="333"/>
                  </a:cubicBezTo>
                  <a:cubicBezTo>
                    <a:pt x="606" y="332"/>
                    <a:pt x="607" y="330"/>
                    <a:pt x="609" y="329"/>
                  </a:cubicBezTo>
                  <a:cubicBezTo>
                    <a:pt x="612" y="327"/>
                    <a:pt x="615" y="323"/>
                    <a:pt x="619" y="324"/>
                  </a:cubicBezTo>
                  <a:cubicBezTo>
                    <a:pt x="623" y="325"/>
                    <a:pt x="625" y="328"/>
                    <a:pt x="628" y="331"/>
                  </a:cubicBezTo>
                  <a:cubicBezTo>
                    <a:pt x="630" y="334"/>
                    <a:pt x="633" y="337"/>
                    <a:pt x="636" y="340"/>
                  </a:cubicBezTo>
                  <a:cubicBezTo>
                    <a:pt x="639" y="343"/>
                    <a:pt x="642" y="346"/>
                    <a:pt x="644" y="349"/>
                  </a:cubicBezTo>
                  <a:cubicBezTo>
                    <a:pt x="647" y="352"/>
                    <a:pt x="651" y="354"/>
                    <a:pt x="654" y="357"/>
                  </a:cubicBezTo>
                  <a:cubicBezTo>
                    <a:pt x="655" y="358"/>
                    <a:pt x="654" y="359"/>
                    <a:pt x="654" y="360"/>
                  </a:cubicBezTo>
                  <a:cubicBezTo>
                    <a:pt x="653" y="362"/>
                    <a:pt x="652" y="363"/>
                    <a:pt x="651" y="364"/>
                  </a:cubicBezTo>
                  <a:cubicBezTo>
                    <a:pt x="649" y="367"/>
                    <a:pt x="644" y="367"/>
                    <a:pt x="641" y="367"/>
                  </a:cubicBezTo>
                  <a:cubicBezTo>
                    <a:pt x="640" y="367"/>
                    <a:pt x="639" y="367"/>
                    <a:pt x="638" y="368"/>
                  </a:cubicBezTo>
                  <a:cubicBezTo>
                    <a:pt x="640" y="370"/>
                    <a:pt x="642" y="372"/>
                    <a:pt x="644" y="374"/>
                  </a:cubicBezTo>
                  <a:cubicBezTo>
                    <a:pt x="645" y="375"/>
                    <a:pt x="647" y="378"/>
                    <a:pt x="649" y="377"/>
                  </a:cubicBezTo>
                  <a:cubicBezTo>
                    <a:pt x="652" y="376"/>
                    <a:pt x="655" y="372"/>
                    <a:pt x="657" y="369"/>
                  </a:cubicBezTo>
                  <a:cubicBezTo>
                    <a:pt x="658" y="367"/>
                    <a:pt x="660" y="366"/>
                    <a:pt x="661" y="364"/>
                  </a:cubicBezTo>
                  <a:cubicBezTo>
                    <a:pt x="662" y="363"/>
                    <a:pt x="662" y="361"/>
                    <a:pt x="662" y="360"/>
                  </a:cubicBezTo>
                  <a:cubicBezTo>
                    <a:pt x="663" y="358"/>
                    <a:pt x="663" y="356"/>
                    <a:pt x="664" y="355"/>
                  </a:cubicBezTo>
                  <a:cubicBezTo>
                    <a:pt x="665" y="354"/>
                    <a:pt x="667" y="355"/>
                    <a:pt x="669" y="355"/>
                  </a:cubicBezTo>
                  <a:cubicBezTo>
                    <a:pt x="668" y="351"/>
                    <a:pt x="667" y="349"/>
                    <a:pt x="664" y="347"/>
                  </a:cubicBezTo>
                  <a:cubicBezTo>
                    <a:pt x="659" y="344"/>
                    <a:pt x="655" y="340"/>
                    <a:pt x="651" y="337"/>
                  </a:cubicBezTo>
                  <a:cubicBezTo>
                    <a:pt x="647" y="334"/>
                    <a:pt x="643" y="332"/>
                    <a:pt x="640" y="328"/>
                  </a:cubicBezTo>
                  <a:cubicBezTo>
                    <a:pt x="637" y="324"/>
                    <a:pt x="637" y="319"/>
                    <a:pt x="635" y="314"/>
                  </a:cubicBezTo>
                  <a:cubicBezTo>
                    <a:pt x="638" y="314"/>
                    <a:pt x="640" y="314"/>
                    <a:pt x="643" y="314"/>
                  </a:cubicBezTo>
                  <a:cubicBezTo>
                    <a:pt x="646" y="314"/>
                    <a:pt x="647" y="314"/>
                    <a:pt x="649" y="317"/>
                  </a:cubicBezTo>
                  <a:cubicBezTo>
                    <a:pt x="651" y="319"/>
                    <a:pt x="653" y="322"/>
                    <a:pt x="655" y="325"/>
                  </a:cubicBezTo>
                  <a:cubicBezTo>
                    <a:pt x="658" y="327"/>
                    <a:pt x="661" y="329"/>
                    <a:pt x="664" y="331"/>
                  </a:cubicBezTo>
                  <a:cubicBezTo>
                    <a:pt x="667" y="333"/>
                    <a:pt x="670" y="335"/>
                    <a:pt x="673" y="337"/>
                  </a:cubicBezTo>
                  <a:cubicBezTo>
                    <a:pt x="674" y="338"/>
                    <a:pt x="675" y="338"/>
                    <a:pt x="676" y="339"/>
                  </a:cubicBezTo>
                  <a:cubicBezTo>
                    <a:pt x="677" y="340"/>
                    <a:pt x="677" y="343"/>
                    <a:pt x="677" y="345"/>
                  </a:cubicBezTo>
                  <a:cubicBezTo>
                    <a:pt x="677" y="348"/>
                    <a:pt x="677" y="353"/>
                    <a:pt x="679" y="355"/>
                  </a:cubicBezTo>
                  <a:cubicBezTo>
                    <a:pt x="681" y="358"/>
                    <a:pt x="683" y="361"/>
                    <a:pt x="685" y="364"/>
                  </a:cubicBezTo>
                  <a:cubicBezTo>
                    <a:pt x="687" y="367"/>
                    <a:pt x="689" y="370"/>
                    <a:pt x="690" y="373"/>
                  </a:cubicBezTo>
                  <a:cubicBezTo>
                    <a:pt x="691" y="374"/>
                    <a:pt x="692" y="376"/>
                    <a:pt x="693" y="376"/>
                  </a:cubicBezTo>
                  <a:cubicBezTo>
                    <a:pt x="694" y="377"/>
                    <a:pt x="696" y="375"/>
                    <a:pt x="696" y="375"/>
                  </a:cubicBezTo>
                  <a:cubicBezTo>
                    <a:pt x="702" y="370"/>
                    <a:pt x="695" y="363"/>
                    <a:pt x="697" y="357"/>
                  </a:cubicBezTo>
                  <a:cubicBezTo>
                    <a:pt x="698" y="355"/>
                    <a:pt x="701" y="353"/>
                    <a:pt x="703" y="352"/>
                  </a:cubicBezTo>
                  <a:cubicBezTo>
                    <a:pt x="704" y="351"/>
                    <a:pt x="707" y="352"/>
                    <a:pt x="709" y="352"/>
                  </a:cubicBezTo>
                  <a:cubicBezTo>
                    <a:pt x="711" y="352"/>
                    <a:pt x="714" y="350"/>
                    <a:pt x="716" y="349"/>
                  </a:cubicBezTo>
                  <a:cubicBezTo>
                    <a:pt x="719" y="347"/>
                    <a:pt x="722" y="345"/>
                    <a:pt x="725" y="344"/>
                  </a:cubicBezTo>
                  <a:cubicBezTo>
                    <a:pt x="723" y="340"/>
                    <a:pt x="721" y="336"/>
                    <a:pt x="719" y="332"/>
                  </a:cubicBezTo>
                  <a:cubicBezTo>
                    <a:pt x="717" y="329"/>
                    <a:pt x="720" y="327"/>
                    <a:pt x="721" y="326"/>
                  </a:cubicBezTo>
                  <a:cubicBezTo>
                    <a:pt x="728" y="319"/>
                    <a:pt x="733" y="311"/>
                    <a:pt x="739" y="304"/>
                  </a:cubicBezTo>
                  <a:cubicBezTo>
                    <a:pt x="740" y="306"/>
                    <a:pt x="741" y="308"/>
                    <a:pt x="743" y="311"/>
                  </a:cubicBezTo>
                  <a:cubicBezTo>
                    <a:pt x="744" y="313"/>
                    <a:pt x="745" y="315"/>
                    <a:pt x="747" y="317"/>
                  </a:cubicBezTo>
                  <a:cubicBezTo>
                    <a:pt x="749" y="320"/>
                    <a:pt x="752" y="321"/>
                    <a:pt x="755" y="323"/>
                  </a:cubicBezTo>
                  <a:cubicBezTo>
                    <a:pt x="758" y="325"/>
                    <a:pt x="757" y="320"/>
                    <a:pt x="759" y="318"/>
                  </a:cubicBezTo>
                  <a:cubicBezTo>
                    <a:pt x="761" y="316"/>
                    <a:pt x="765" y="318"/>
                    <a:pt x="768" y="317"/>
                  </a:cubicBezTo>
                  <a:cubicBezTo>
                    <a:pt x="766" y="315"/>
                    <a:pt x="765" y="313"/>
                    <a:pt x="763" y="310"/>
                  </a:cubicBezTo>
                  <a:cubicBezTo>
                    <a:pt x="763" y="309"/>
                    <a:pt x="762" y="307"/>
                    <a:pt x="761" y="306"/>
                  </a:cubicBezTo>
                  <a:cubicBezTo>
                    <a:pt x="763" y="305"/>
                    <a:pt x="764" y="305"/>
                    <a:pt x="765" y="304"/>
                  </a:cubicBezTo>
                  <a:cubicBezTo>
                    <a:pt x="768" y="303"/>
                    <a:pt x="771" y="302"/>
                    <a:pt x="774" y="304"/>
                  </a:cubicBezTo>
                  <a:cubicBezTo>
                    <a:pt x="776" y="305"/>
                    <a:pt x="776" y="308"/>
                    <a:pt x="776" y="311"/>
                  </a:cubicBezTo>
                  <a:cubicBezTo>
                    <a:pt x="776" y="314"/>
                    <a:pt x="775" y="317"/>
                    <a:pt x="775" y="320"/>
                  </a:cubicBezTo>
                  <a:cubicBezTo>
                    <a:pt x="775" y="322"/>
                    <a:pt x="780" y="325"/>
                    <a:pt x="782" y="326"/>
                  </a:cubicBezTo>
                  <a:cubicBezTo>
                    <a:pt x="787" y="331"/>
                    <a:pt x="793" y="336"/>
                    <a:pt x="799" y="341"/>
                  </a:cubicBezTo>
                  <a:cubicBezTo>
                    <a:pt x="796" y="342"/>
                    <a:pt x="793" y="344"/>
                    <a:pt x="790" y="345"/>
                  </a:cubicBezTo>
                  <a:cubicBezTo>
                    <a:pt x="786" y="345"/>
                    <a:pt x="782" y="345"/>
                    <a:pt x="778" y="344"/>
                  </a:cubicBezTo>
                  <a:cubicBezTo>
                    <a:pt x="774" y="344"/>
                    <a:pt x="771" y="343"/>
                    <a:pt x="767" y="342"/>
                  </a:cubicBezTo>
                  <a:cubicBezTo>
                    <a:pt x="763" y="342"/>
                    <a:pt x="759" y="341"/>
                    <a:pt x="755" y="340"/>
                  </a:cubicBezTo>
                  <a:cubicBezTo>
                    <a:pt x="753" y="340"/>
                    <a:pt x="750" y="339"/>
                    <a:pt x="747" y="339"/>
                  </a:cubicBezTo>
                  <a:cubicBezTo>
                    <a:pt x="743" y="340"/>
                    <a:pt x="740" y="342"/>
                    <a:pt x="738" y="344"/>
                  </a:cubicBezTo>
                  <a:cubicBezTo>
                    <a:pt x="735" y="346"/>
                    <a:pt x="732" y="348"/>
                    <a:pt x="728" y="351"/>
                  </a:cubicBezTo>
                  <a:cubicBezTo>
                    <a:pt x="726" y="352"/>
                    <a:pt x="722" y="351"/>
                    <a:pt x="719" y="352"/>
                  </a:cubicBezTo>
                  <a:cubicBezTo>
                    <a:pt x="717" y="352"/>
                    <a:pt x="715" y="354"/>
                    <a:pt x="714" y="355"/>
                  </a:cubicBezTo>
                  <a:cubicBezTo>
                    <a:pt x="713" y="355"/>
                    <a:pt x="712" y="356"/>
                    <a:pt x="711" y="357"/>
                  </a:cubicBezTo>
                  <a:cubicBezTo>
                    <a:pt x="711" y="357"/>
                    <a:pt x="713" y="360"/>
                    <a:pt x="713" y="361"/>
                  </a:cubicBezTo>
                  <a:cubicBezTo>
                    <a:pt x="714" y="364"/>
                    <a:pt x="716" y="367"/>
                    <a:pt x="717" y="371"/>
                  </a:cubicBezTo>
                  <a:cubicBezTo>
                    <a:pt x="718" y="374"/>
                    <a:pt x="722" y="375"/>
                    <a:pt x="725" y="377"/>
                  </a:cubicBezTo>
                  <a:cubicBezTo>
                    <a:pt x="728" y="379"/>
                    <a:pt x="731" y="382"/>
                    <a:pt x="734" y="380"/>
                  </a:cubicBezTo>
                  <a:cubicBezTo>
                    <a:pt x="736" y="379"/>
                    <a:pt x="737" y="377"/>
                    <a:pt x="740" y="376"/>
                  </a:cubicBezTo>
                  <a:cubicBezTo>
                    <a:pt x="742" y="376"/>
                    <a:pt x="746" y="380"/>
                    <a:pt x="748" y="382"/>
                  </a:cubicBezTo>
                  <a:cubicBezTo>
                    <a:pt x="751" y="385"/>
                    <a:pt x="754" y="387"/>
                    <a:pt x="757" y="390"/>
                  </a:cubicBezTo>
                  <a:cubicBezTo>
                    <a:pt x="758" y="388"/>
                    <a:pt x="759" y="386"/>
                    <a:pt x="760" y="385"/>
                  </a:cubicBezTo>
                  <a:cubicBezTo>
                    <a:pt x="761" y="383"/>
                    <a:pt x="762" y="381"/>
                    <a:pt x="764" y="381"/>
                  </a:cubicBezTo>
                  <a:cubicBezTo>
                    <a:pt x="765" y="381"/>
                    <a:pt x="766" y="381"/>
                    <a:pt x="768" y="381"/>
                  </a:cubicBezTo>
                  <a:cubicBezTo>
                    <a:pt x="769" y="381"/>
                    <a:pt x="769" y="383"/>
                    <a:pt x="769" y="384"/>
                  </a:cubicBezTo>
                  <a:cubicBezTo>
                    <a:pt x="769" y="386"/>
                    <a:pt x="769" y="388"/>
                    <a:pt x="769" y="390"/>
                  </a:cubicBezTo>
                  <a:cubicBezTo>
                    <a:pt x="769" y="392"/>
                    <a:pt x="768" y="393"/>
                    <a:pt x="767" y="395"/>
                  </a:cubicBezTo>
                  <a:cubicBezTo>
                    <a:pt x="766" y="397"/>
                    <a:pt x="765" y="399"/>
                    <a:pt x="764" y="401"/>
                  </a:cubicBezTo>
                  <a:cubicBezTo>
                    <a:pt x="762" y="405"/>
                    <a:pt x="760" y="409"/>
                    <a:pt x="758" y="412"/>
                  </a:cubicBezTo>
                  <a:cubicBezTo>
                    <a:pt x="757" y="414"/>
                    <a:pt x="755" y="417"/>
                    <a:pt x="756" y="419"/>
                  </a:cubicBezTo>
                  <a:cubicBezTo>
                    <a:pt x="757" y="423"/>
                    <a:pt x="758" y="427"/>
                    <a:pt x="760" y="431"/>
                  </a:cubicBezTo>
                  <a:cubicBezTo>
                    <a:pt x="762" y="435"/>
                    <a:pt x="765" y="438"/>
                    <a:pt x="768" y="441"/>
                  </a:cubicBezTo>
                  <a:cubicBezTo>
                    <a:pt x="771" y="444"/>
                    <a:pt x="773" y="447"/>
                    <a:pt x="775" y="451"/>
                  </a:cubicBezTo>
                  <a:cubicBezTo>
                    <a:pt x="778" y="455"/>
                    <a:pt x="781" y="458"/>
                    <a:pt x="783" y="462"/>
                  </a:cubicBezTo>
                  <a:cubicBezTo>
                    <a:pt x="786" y="465"/>
                    <a:pt x="789" y="468"/>
                    <a:pt x="790" y="472"/>
                  </a:cubicBezTo>
                  <a:cubicBezTo>
                    <a:pt x="792" y="476"/>
                    <a:pt x="793" y="480"/>
                    <a:pt x="794" y="484"/>
                  </a:cubicBezTo>
                  <a:cubicBezTo>
                    <a:pt x="794" y="487"/>
                    <a:pt x="796" y="490"/>
                    <a:pt x="798" y="492"/>
                  </a:cubicBezTo>
                  <a:cubicBezTo>
                    <a:pt x="801" y="496"/>
                    <a:pt x="803" y="499"/>
                    <a:pt x="805" y="502"/>
                  </a:cubicBezTo>
                  <a:cubicBezTo>
                    <a:pt x="807" y="506"/>
                    <a:pt x="810" y="509"/>
                    <a:pt x="812" y="513"/>
                  </a:cubicBezTo>
                  <a:cubicBezTo>
                    <a:pt x="814" y="516"/>
                    <a:pt x="815" y="521"/>
                    <a:pt x="817" y="525"/>
                  </a:cubicBezTo>
                  <a:cubicBezTo>
                    <a:pt x="818" y="530"/>
                    <a:pt x="820" y="535"/>
                    <a:pt x="821" y="540"/>
                  </a:cubicBezTo>
                  <a:cubicBezTo>
                    <a:pt x="839" y="532"/>
                    <a:pt x="856" y="524"/>
                    <a:pt x="874" y="516"/>
                  </a:cubicBezTo>
                  <a:cubicBezTo>
                    <a:pt x="878" y="514"/>
                    <a:pt x="882" y="512"/>
                    <a:pt x="886" y="510"/>
                  </a:cubicBezTo>
                  <a:cubicBezTo>
                    <a:pt x="890" y="508"/>
                    <a:pt x="892" y="506"/>
                    <a:pt x="895" y="503"/>
                  </a:cubicBezTo>
                  <a:cubicBezTo>
                    <a:pt x="902" y="496"/>
                    <a:pt x="908" y="489"/>
                    <a:pt x="914" y="483"/>
                  </a:cubicBezTo>
                  <a:cubicBezTo>
                    <a:pt x="908" y="479"/>
                    <a:pt x="901" y="475"/>
                    <a:pt x="895" y="471"/>
                  </a:cubicBezTo>
                  <a:cubicBezTo>
                    <a:pt x="893" y="470"/>
                    <a:pt x="892" y="469"/>
                    <a:pt x="891" y="466"/>
                  </a:cubicBezTo>
                  <a:cubicBezTo>
                    <a:pt x="890" y="463"/>
                    <a:pt x="889" y="459"/>
                    <a:pt x="888" y="455"/>
                  </a:cubicBezTo>
                  <a:cubicBezTo>
                    <a:pt x="887" y="457"/>
                    <a:pt x="886" y="459"/>
                    <a:pt x="885" y="461"/>
                  </a:cubicBezTo>
                  <a:cubicBezTo>
                    <a:pt x="884" y="463"/>
                    <a:pt x="882" y="467"/>
                    <a:pt x="880" y="467"/>
                  </a:cubicBezTo>
                  <a:cubicBezTo>
                    <a:pt x="879" y="467"/>
                    <a:pt x="877" y="467"/>
                    <a:pt x="876" y="466"/>
                  </a:cubicBezTo>
                  <a:cubicBezTo>
                    <a:pt x="874" y="466"/>
                    <a:pt x="872" y="465"/>
                    <a:pt x="871" y="465"/>
                  </a:cubicBezTo>
                  <a:cubicBezTo>
                    <a:pt x="869" y="464"/>
                    <a:pt x="866" y="464"/>
                    <a:pt x="865" y="463"/>
                  </a:cubicBezTo>
                  <a:cubicBezTo>
                    <a:pt x="857" y="452"/>
                    <a:pt x="849" y="442"/>
                    <a:pt x="841" y="432"/>
                  </a:cubicBezTo>
                  <a:cubicBezTo>
                    <a:pt x="843" y="430"/>
                    <a:pt x="845" y="428"/>
                    <a:pt x="848" y="427"/>
                  </a:cubicBezTo>
                  <a:cubicBezTo>
                    <a:pt x="851" y="426"/>
                    <a:pt x="854" y="430"/>
                    <a:pt x="856" y="432"/>
                  </a:cubicBezTo>
                  <a:cubicBezTo>
                    <a:pt x="861" y="437"/>
                    <a:pt x="866" y="442"/>
                    <a:pt x="871" y="447"/>
                  </a:cubicBezTo>
                  <a:cubicBezTo>
                    <a:pt x="872" y="448"/>
                    <a:pt x="874" y="451"/>
                    <a:pt x="876" y="451"/>
                  </a:cubicBezTo>
                  <a:cubicBezTo>
                    <a:pt x="878" y="451"/>
                    <a:pt x="879" y="449"/>
                    <a:pt x="881" y="449"/>
                  </a:cubicBezTo>
                  <a:cubicBezTo>
                    <a:pt x="883" y="448"/>
                    <a:pt x="885" y="447"/>
                    <a:pt x="887" y="446"/>
                  </a:cubicBezTo>
                  <a:cubicBezTo>
                    <a:pt x="890" y="444"/>
                    <a:pt x="891" y="447"/>
                    <a:pt x="892" y="449"/>
                  </a:cubicBezTo>
                  <a:cubicBezTo>
                    <a:pt x="893" y="452"/>
                    <a:pt x="894" y="455"/>
                    <a:pt x="898" y="455"/>
                  </a:cubicBezTo>
                  <a:cubicBezTo>
                    <a:pt x="906" y="457"/>
                    <a:pt x="913" y="461"/>
                    <a:pt x="922" y="462"/>
                  </a:cubicBezTo>
                  <a:cubicBezTo>
                    <a:pt x="925" y="463"/>
                    <a:pt x="929" y="462"/>
                    <a:pt x="933" y="461"/>
                  </a:cubicBezTo>
                  <a:cubicBezTo>
                    <a:pt x="937" y="460"/>
                    <a:pt x="941" y="459"/>
                    <a:pt x="946" y="458"/>
                  </a:cubicBezTo>
                  <a:cubicBezTo>
                    <a:pt x="949" y="457"/>
                    <a:pt x="949" y="458"/>
                    <a:pt x="951" y="461"/>
                  </a:cubicBezTo>
                  <a:cubicBezTo>
                    <a:pt x="952" y="463"/>
                    <a:pt x="953" y="465"/>
                    <a:pt x="955" y="468"/>
                  </a:cubicBezTo>
                  <a:cubicBezTo>
                    <a:pt x="959" y="474"/>
                    <a:pt x="964" y="481"/>
                    <a:pt x="968" y="488"/>
                  </a:cubicBezTo>
                  <a:cubicBezTo>
                    <a:pt x="969" y="489"/>
                    <a:pt x="969" y="490"/>
                    <a:pt x="970" y="491"/>
                  </a:cubicBezTo>
                  <a:cubicBezTo>
                    <a:pt x="972" y="492"/>
                    <a:pt x="973" y="491"/>
                    <a:pt x="974" y="490"/>
                  </a:cubicBezTo>
                  <a:cubicBezTo>
                    <a:pt x="978" y="488"/>
                    <a:pt x="982" y="486"/>
                    <a:pt x="985" y="482"/>
                  </a:cubicBezTo>
                  <a:cubicBezTo>
                    <a:pt x="984" y="486"/>
                    <a:pt x="984" y="490"/>
                    <a:pt x="984" y="494"/>
                  </a:cubicBezTo>
                  <a:cubicBezTo>
                    <a:pt x="984" y="497"/>
                    <a:pt x="986" y="500"/>
                    <a:pt x="987" y="503"/>
                  </a:cubicBezTo>
                  <a:cubicBezTo>
                    <a:pt x="989" y="510"/>
                    <a:pt x="992" y="518"/>
                    <a:pt x="995" y="525"/>
                  </a:cubicBezTo>
                  <a:cubicBezTo>
                    <a:pt x="997" y="533"/>
                    <a:pt x="1001" y="540"/>
                    <a:pt x="1004" y="547"/>
                  </a:cubicBezTo>
                  <a:cubicBezTo>
                    <a:pt x="1008" y="554"/>
                    <a:pt x="1011" y="561"/>
                    <a:pt x="1014" y="568"/>
                  </a:cubicBezTo>
                  <a:cubicBezTo>
                    <a:pt x="1017" y="564"/>
                    <a:pt x="1019" y="559"/>
                    <a:pt x="1022" y="555"/>
                  </a:cubicBezTo>
                  <a:cubicBezTo>
                    <a:pt x="1015" y="681"/>
                    <a:pt x="961" y="794"/>
                    <a:pt x="878" y="8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694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308929" y="217307"/>
            <a:ext cx="8967721" cy="590215"/>
          </a:xfrm>
          <a:prstGeom prst="rect">
            <a:avLst/>
          </a:prstGeom>
        </p:spPr>
        <p:txBody>
          <a:bodyPr/>
          <a:lstStyle>
            <a:lvl1pPr marL="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133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" indent="0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9063" indent="-249063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5867" indent="-254822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092" indent="-234666" algn="l" defTabSz="123234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8949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5121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1292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37466" indent="-308086" algn="l" defTabSz="12323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33" dirty="0" smtClean="0">
                <a:solidFill>
                  <a:schemeClr val="bg2"/>
                </a:solidFill>
              </a:rPr>
              <a:t>ZAKRES BADANIA</a:t>
            </a:r>
            <a:endParaRPr lang="en-US" sz="2533" dirty="0">
              <a:solidFill>
                <a:schemeClr val="bg2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859366" y="870471"/>
            <a:ext cx="79792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I część – ankieta – część ogólna:</a:t>
            </a:r>
          </a:p>
          <a:p>
            <a:endParaRPr lang="pl-PL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Jak </a:t>
            </a:r>
            <a:r>
              <a:rPr lang="pl-PL" sz="1600" dirty="0"/>
              <a:t>często </a:t>
            </a:r>
            <a:r>
              <a:rPr lang="pl-PL" sz="1600" dirty="0" smtClean="0"/>
              <a:t>chodzisz do dentysty?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Dlaczego byłeś/łaś ostatnio u dentysty?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Ile razy w ciągu dnia szczotkujesz żeby?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Jak długo szczotkujesz zęby?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Jak często masz wymienianą szczoteczkę do zębów?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Czy używasz innych akcesoriów do higieny jamy ustnej?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Jak często w ciągu ostatniego roku czułeś/łaś ból zęba lub dyskomfort związany z zębami?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Jak opisał/a/byś zdrowie swoich zębów i dziąseł?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1"/>
              </a:solidFill>
            </a:endParaRPr>
          </a:p>
          <a:p>
            <a:r>
              <a:rPr lang="pl-PL" b="1" dirty="0" smtClean="0">
                <a:solidFill>
                  <a:schemeClr val="accent1"/>
                </a:solidFill>
              </a:rPr>
              <a:t>II </a:t>
            </a:r>
            <a:r>
              <a:rPr lang="pl-PL" b="1" dirty="0">
                <a:solidFill>
                  <a:schemeClr val="accent1"/>
                </a:solidFill>
              </a:rPr>
              <a:t>część – </a:t>
            </a:r>
            <a:r>
              <a:rPr lang="pl-PL" b="1" dirty="0" smtClean="0">
                <a:solidFill>
                  <a:schemeClr val="accent1"/>
                </a:solidFill>
              </a:rPr>
              <a:t>badanie stomatologiczne </a:t>
            </a:r>
            <a:r>
              <a:rPr lang="pl-PL" b="1" dirty="0">
                <a:solidFill>
                  <a:schemeClr val="accent1"/>
                </a:solidFill>
              </a:rPr>
              <a:t>– </a:t>
            </a:r>
            <a:r>
              <a:rPr lang="pl-PL" b="1" dirty="0" smtClean="0">
                <a:solidFill>
                  <a:schemeClr val="accent1"/>
                </a:solidFill>
              </a:rPr>
              <a:t>wypełniane </a:t>
            </a:r>
            <a:r>
              <a:rPr lang="pl-PL" b="1" dirty="0">
                <a:solidFill>
                  <a:schemeClr val="accent1"/>
                </a:solidFill>
              </a:rPr>
              <a:t>przez </a:t>
            </a:r>
            <a:r>
              <a:rPr lang="pl-PL" b="1" dirty="0" smtClean="0">
                <a:solidFill>
                  <a:schemeClr val="accent1"/>
                </a:solidFill>
              </a:rPr>
              <a:t>dentystów:</a:t>
            </a:r>
          </a:p>
          <a:p>
            <a:endParaRPr lang="pl-PL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Fluoroza szkliwa (stan)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Stan przyzębia- krwawienie dziąseł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Erozja zębów (nasilenie)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Urazy stomatologiczne (stan)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Uszkodzenia błony śluzowej jamy ustnej (stan/umiejscowienie)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Zalecenia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Wada zgryzu (obecność/klasa) </a:t>
            </a:r>
            <a:endParaRPr lang="en-GB" sz="1600" dirty="0"/>
          </a:p>
        </p:txBody>
      </p:sp>
      <p:pic>
        <p:nvPicPr>
          <p:cNvPr id="20" name="Picture 2" descr="http://www.siewie.pl/zdjecia/szczoteczka-do-zebow-z-nalozona-past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" y="1651296"/>
            <a:ext cx="1559056" cy="10100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media.instytut.pl/LocaleData/pl-PL/Assets/Images/Articles/ART007_simila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" y="4429033"/>
            <a:ext cx="1559056" cy="9403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7"/>
          <p:cNvGrpSpPr/>
          <p:nvPr/>
        </p:nvGrpSpPr>
        <p:grpSpPr>
          <a:xfrm>
            <a:off x="723941" y="4489340"/>
            <a:ext cx="1316601" cy="825279"/>
            <a:chOff x="234000" y="1988840"/>
            <a:chExt cx="952327" cy="618959"/>
          </a:xfrm>
        </p:grpSpPr>
        <p:cxnSp>
          <p:nvCxnSpPr>
            <p:cNvPr id="64" name="Straight Connector 6"/>
            <p:cNvCxnSpPr/>
            <p:nvPr/>
          </p:nvCxnSpPr>
          <p:spPr bwMode="gray">
            <a:xfrm flipV="1">
              <a:off x="863437" y="2298319"/>
              <a:ext cx="322890" cy="1"/>
            </a:xfrm>
            <a:prstGeom prst="line">
              <a:avLst/>
            </a:prstGeom>
            <a:ln cap="rnd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0"/>
            <p:cNvGrpSpPr/>
            <p:nvPr/>
          </p:nvGrpSpPr>
          <p:grpSpPr>
            <a:xfrm>
              <a:off x="234000" y="1988840"/>
              <a:ext cx="611062" cy="618959"/>
              <a:chOff x="234000" y="1988840"/>
              <a:chExt cx="611062" cy="618959"/>
            </a:xfrm>
          </p:grpSpPr>
          <p:sp>
            <p:nvSpPr>
              <p:cNvPr id="66" name="Oval 8"/>
              <p:cNvSpPr/>
              <p:nvPr/>
            </p:nvSpPr>
            <p:spPr bwMode="gray">
              <a:xfrm>
                <a:off x="234000" y="1988840"/>
                <a:ext cx="611062" cy="61895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4267" dirty="0"/>
              </a:p>
            </p:txBody>
          </p:sp>
          <p:sp>
            <p:nvSpPr>
              <p:cNvPr id="67" name="Freeform 93"/>
              <p:cNvSpPr>
                <a:spLocks/>
              </p:cNvSpPr>
              <p:nvPr/>
            </p:nvSpPr>
            <p:spPr bwMode="gray">
              <a:xfrm>
                <a:off x="477586" y="2125718"/>
                <a:ext cx="155036" cy="67881"/>
              </a:xfrm>
              <a:custGeom>
                <a:avLst/>
                <a:gdLst>
                  <a:gd name="T0" fmla="*/ 174 w 174"/>
                  <a:gd name="T1" fmla="*/ 60 h 76"/>
                  <a:gd name="T2" fmla="*/ 158 w 174"/>
                  <a:gd name="T3" fmla="*/ 76 h 76"/>
                  <a:gd name="T4" fmla="*/ 16 w 174"/>
                  <a:gd name="T5" fmla="*/ 76 h 76"/>
                  <a:gd name="T6" fmla="*/ 0 w 174"/>
                  <a:gd name="T7" fmla="*/ 60 h 76"/>
                  <a:gd name="T8" fmla="*/ 0 w 174"/>
                  <a:gd name="T9" fmla="*/ 16 h 76"/>
                  <a:gd name="T10" fmla="*/ 16 w 174"/>
                  <a:gd name="T11" fmla="*/ 0 h 76"/>
                  <a:gd name="T12" fmla="*/ 158 w 174"/>
                  <a:gd name="T13" fmla="*/ 0 h 76"/>
                  <a:gd name="T14" fmla="*/ 174 w 174"/>
                  <a:gd name="T15" fmla="*/ 16 h 76"/>
                  <a:gd name="T16" fmla="*/ 174 w 174"/>
                  <a:gd name="T17" fmla="*/ 6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76">
                    <a:moveTo>
                      <a:pt x="174" y="60"/>
                    </a:moveTo>
                    <a:cubicBezTo>
                      <a:pt x="174" y="69"/>
                      <a:pt x="167" y="76"/>
                      <a:pt x="158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7" y="76"/>
                      <a:pt x="0" y="69"/>
                      <a:pt x="0" y="6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67" y="0"/>
                      <a:pt x="174" y="7"/>
                      <a:pt x="174" y="16"/>
                    </a:cubicBezTo>
                    <a:lnTo>
                      <a:pt x="174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8" name="Freeform 94"/>
              <p:cNvSpPr>
                <a:spLocks/>
              </p:cNvSpPr>
              <p:nvPr/>
            </p:nvSpPr>
            <p:spPr bwMode="gray">
              <a:xfrm>
                <a:off x="481776" y="2201979"/>
                <a:ext cx="147493" cy="52796"/>
              </a:xfrm>
              <a:custGeom>
                <a:avLst/>
                <a:gdLst>
                  <a:gd name="T0" fmla="*/ 166 w 166"/>
                  <a:gd name="T1" fmla="*/ 44 h 60"/>
                  <a:gd name="T2" fmla="*/ 150 w 166"/>
                  <a:gd name="T3" fmla="*/ 60 h 60"/>
                  <a:gd name="T4" fmla="*/ 16 w 166"/>
                  <a:gd name="T5" fmla="*/ 60 h 60"/>
                  <a:gd name="T6" fmla="*/ 0 w 166"/>
                  <a:gd name="T7" fmla="*/ 44 h 60"/>
                  <a:gd name="T8" fmla="*/ 0 w 166"/>
                  <a:gd name="T9" fmla="*/ 16 h 60"/>
                  <a:gd name="T10" fmla="*/ 16 w 166"/>
                  <a:gd name="T11" fmla="*/ 0 h 60"/>
                  <a:gd name="T12" fmla="*/ 150 w 166"/>
                  <a:gd name="T13" fmla="*/ 0 h 60"/>
                  <a:gd name="T14" fmla="*/ 166 w 166"/>
                  <a:gd name="T15" fmla="*/ 16 h 60"/>
                  <a:gd name="T16" fmla="*/ 166 w 166"/>
                  <a:gd name="T17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60">
                    <a:moveTo>
                      <a:pt x="166" y="44"/>
                    </a:moveTo>
                    <a:cubicBezTo>
                      <a:pt x="166" y="53"/>
                      <a:pt x="159" y="60"/>
                      <a:pt x="150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7" y="60"/>
                      <a:pt x="0" y="53"/>
                      <a:pt x="0" y="4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9" y="0"/>
                      <a:pt x="166" y="7"/>
                      <a:pt x="166" y="16"/>
                    </a:cubicBezTo>
                    <a:lnTo>
                      <a:pt x="166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9" name="Freeform 95"/>
              <p:cNvSpPr>
                <a:spLocks/>
              </p:cNvSpPr>
              <p:nvPr/>
            </p:nvSpPr>
            <p:spPr bwMode="gray">
              <a:xfrm>
                <a:off x="475072" y="2263155"/>
                <a:ext cx="156712" cy="88831"/>
              </a:xfrm>
              <a:custGeom>
                <a:avLst/>
                <a:gdLst>
                  <a:gd name="T0" fmla="*/ 175 w 176"/>
                  <a:gd name="T1" fmla="*/ 84 h 100"/>
                  <a:gd name="T2" fmla="*/ 161 w 176"/>
                  <a:gd name="T3" fmla="*/ 100 h 100"/>
                  <a:gd name="T4" fmla="*/ 15 w 176"/>
                  <a:gd name="T5" fmla="*/ 100 h 100"/>
                  <a:gd name="T6" fmla="*/ 1 w 176"/>
                  <a:gd name="T7" fmla="*/ 84 h 100"/>
                  <a:gd name="T8" fmla="*/ 6 w 176"/>
                  <a:gd name="T9" fmla="*/ 16 h 100"/>
                  <a:gd name="T10" fmla="*/ 23 w 176"/>
                  <a:gd name="T11" fmla="*/ 0 h 100"/>
                  <a:gd name="T12" fmla="*/ 151 w 176"/>
                  <a:gd name="T13" fmla="*/ 0 h 100"/>
                  <a:gd name="T14" fmla="*/ 168 w 176"/>
                  <a:gd name="T15" fmla="*/ 16 h 100"/>
                  <a:gd name="T16" fmla="*/ 175 w 176"/>
                  <a:gd name="T17" fmla="*/ 8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100">
                    <a:moveTo>
                      <a:pt x="175" y="84"/>
                    </a:moveTo>
                    <a:cubicBezTo>
                      <a:pt x="176" y="93"/>
                      <a:pt x="170" y="100"/>
                      <a:pt x="161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7" y="100"/>
                      <a:pt x="0" y="93"/>
                      <a:pt x="1" y="8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8"/>
                      <a:pt x="14" y="0"/>
                      <a:pt x="23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9" y="0"/>
                      <a:pt x="167" y="8"/>
                      <a:pt x="168" y="16"/>
                    </a:cubicBezTo>
                    <a:lnTo>
                      <a:pt x="175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0" name="Freeform 96"/>
              <p:cNvSpPr>
                <a:spLocks/>
              </p:cNvSpPr>
              <p:nvPr/>
            </p:nvSpPr>
            <p:spPr bwMode="gray">
              <a:xfrm>
                <a:off x="441551" y="2307143"/>
                <a:ext cx="224592" cy="39388"/>
              </a:xfrm>
              <a:custGeom>
                <a:avLst/>
                <a:gdLst>
                  <a:gd name="T0" fmla="*/ 253 w 253"/>
                  <a:gd name="T1" fmla="*/ 29 h 45"/>
                  <a:gd name="T2" fmla="*/ 237 w 253"/>
                  <a:gd name="T3" fmla="*/ 45 h 45"/>
                  <a:gd name="T4" fmla="*/ 16 w 253"/>
                  <a:gd name="T5" fmla="*/ 45 h 45"/>
                  <a:gd name="T6" fmla="*/ 0 w 253"/>
                  <a:gd name="T7" fmla="*/ 29 h 45"/>
                  <a:gd name="T8" fmla="*/ 0 w 253"/>
                  <a:gd name="T9" fmla="*/ 16 h 45"/>
                  <a:gd name="T10" fmla="*/ 16 w 253"/>
                  <a:gd name="T11" fmla="*/ 0 h 45"/>
                  <a:gd name="T12" fmla="*/ 237 w 253"/>
                  <a:gd name="T13" fmla="*/ 0 h 45"/>
                  <a:gd name="T14" fmla="*/ 253 w 253"/>
                  <a:gd name="T15" fmla="*/ 16 h 45"/>
                  <a:gd name="T16" fmla="*/ 253 w 253"/>
                  <a:gd name="T17" fmla="*/ 2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3" h="45">
                    <a:moveTo>
                      <a:pt x="253" y="29"/>
                    </a:moveTo>
                    <a:cubicBezTo>
                      <a:pt x="253" y="38"/>
                      <a:pt x="245" y="45"/>
                      <a:pt x="237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7" y="45"/>
                      <a:pt x="0" y="38"/>
                      <a:pt x="0" y="2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5" y="0"/>
                      <a:pt x="253" y="7"/>
                      <a:pt x="253" y="16"/>
                    </a:cubicBezTo>
                    <a:lnTo>
                      <a:pt x="253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1" name="Freeform 97"/>
              <p:cNvSpPr>
                <a:spLocks/>
              </p:cNvSpPr>
              <p:nvPr/>
            </p:nvSpPr>
            <p:spPr bwMode="gray">
              <a:xfrm>
                <a:off x="407192" y="2254775"/>
                <a:ext cx="57824" cy="31845"/>
              </a:xfrm>
              <a:custGeom>
                <a:avLst/>
                <a:gdLst>
                  <a:gd name="T0" fmla="*/ 65 w 65"/>
                  <a:gd name="T1" fmla="*/ 19 h 35"/>
                  <a:gd name="T2" fmla="*/ 49 w 65"/>
                  <a:gd name="T3" fmla="*/ 35 h 35"/>
                  <a:gd name="T4" fmla="*/ 16 w 65"/>
                  <a:gd name="T5" fmla="*/ 35 h 35"/>
                  <a:gd name="T6" fmla="*/ 0 w 65"/>
                  <a:gd name="T7" fmla="*/ 19 h 35"/>
                  <a:gd name="T8" fmla="*/ 0 w 65"/>
                  <a:gd name="T9" fmla="*/ 16 h 35"/>
                  <a:gd name="T10" fmla="*/ 16 w 65"/>
                  <a:gd name="T11" fmla="*/ 0 h 35"/>
                  <a:gd name="T12" fmla="*/ 49 w 65"/>
                  <a:gd name="T13" fmla="*/ 0 h 35"/>
                  <a:gd name="T14" fmla="*/ 65 w 65"/>
                  <a:gd name="T15" fmla="*/ 16 h 35"/>
                  <a:gd name="T16" fmla="*/ 65 w 65"/>
                  <a:gd name="T17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5">
                    <a:moveTo>
                      <a:pt x="65" y="19"/>
                    </a:moveTo>
                    <a:cubicBezTo>
                      <a:pt x="65" y="28"/>
                      <a:pt x="58" y="35"/>
                      <a:pt x="49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7" y="35"/>
                      <a:pt x="0" y="28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8" y="0"/>
                      <a:pt x="65" y="7"/>
                      <a:pt x="65" y="16"/>
                    </a:cubicBezTo>
                    <a:lnTo>
                      <a:pt x="65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2" name="Freeform 98"/>
              <p:cNvSpPr>
                <a:spLocks/>
              </p:cNvSpPr>
              <p:nvPr/>
            </p:nvSpPr>
            <p:spPr bwMode="gray">
              <a:xfrm>
                <a:off x="641840" y="2254775"/>
                <a:ext cx="58662" cy="31845"/>
              </a:xfrm>
              <a:custGeom>
                <a:avLst/>
                <a:gdLst>
                  <a:gd name="T0" fmla="*/ 66 w 66"/>
                  <a:gd name="T1" fmla="*/ 19 h 35"/>
                  <a:gd name="T2" fmla="*/ 50 w 66"/>
                  <a:gd name="T3" fmla="*/ 35 h 35"/>
                  <a:gd name="T4" fmla="*/ 16 w 66"/>
                  <a:gd name="T5" fmla="*/ 35 h 35"/>
                  <a:gd name="T6" fmla="*/ 0 w 66"/>
                  <a:gd name="T7" fmla="*/ 19 h 35"/>
                  <a:gd name="T8" fmla="*/ 0 w 66"/>
                  <a:gd name="T9" fmla="*/ 16 h 35"/>
                  <a:gd name="T10" fmla="*/ 16 w 66"/>
                  <a:gd name="T11" fmla="*/ 0 h 35"/>
                  <a:gd name="T12" fmla="*/ 50 w 66"/>
                  <a:gd name="T13" fmla="*/ 0 h 35"/>
                  <a:gd name="T14" fmla="*/ 66 w 66"/>
                  <a:gd name="T15" fmla="*/ 16 h 35"/>
                  <a:gd name="T16" fmla="*/ 66 w 66"/>
                  <a:gd name="T17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5">
                    <a:moveTo>
                      <a:pt x="66" y="19"/>
                    </a:moveTo>
                    <a:cubicBezTo>
                      <a:pt x="66" y="28"/>
                      <a:pt x="58" y="35"/>
                      <a:pt x="50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8" y="35"/>
                      <a:pt x="0" y="28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8" y="0"/>
                      <a:pt x="16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8" y="0"/>
                      <a:pt x="66" y="7"/>
                      <a:pt x="66" y="16"/>
                    </a:cubicBezTo>
                    <a:lnTo>
                      <a:pt x="66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3" name="Freeform 99"/>
              <p:cNvSpPr>
                <a:spLocks/>
              </p:cNvSpPr>
              <p:nvPr/>
            </p:nvSpPr>
            <p:spPr bwMode="gray">
              <a:xfrm>
                <a:off x="641002" y="2278239"/>
                <a:ext cx="33521" cy="73747"/>
              </a:xfrm>
              <a:custGeom>
                <a:avLst/>
                <a:gdLst>
                  <a:gd name="T0" fmla="*/ 1 w 38"/>
                  <a:gd name="T1" fmla="*/ 83 h 83"/>
                  <a:gd name="T2" fmla="*/ 17 w 38"/>
                  <a:gd name="T3" fmla="*/ 83 h 83"/>
                  <a:gd name="T4" fmla="*/ 19 w 38"/>
                  <a:gd name="T5" fmla="*/ 39 h 83"/>
                  <a:gd name="T6" fmla="*/ 38 w 38"/>
                  <a:gd name="T7" fmla="*/ 0 h 83"/>
                  <a:gd name="T8" fmla="*/ 16 w 38"/>
                  <a:gd name="T9" fmla="*/ 0 h 83"/>
                  <a:gd name="T10" fmla="*/ 3 w 38"/>
                  <a:gd name="T11" fmla="*/ 37 h 83"/>
                  <a:gd name="T12" fmla="*/ 1 w 38"/>
                  <a:gd name="T1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3">
                    <a:moveTo>
                      <a:pt x="1" y="83"/>
                    </a:moveTo>
                    <a:cubicBezTo>
                      <a:pt x="17" y="83"/>
                      <a:pt x="17" y="83"/>
                      <a:pt x="17" y="83"/>
                    </a:cubicBezTo>
                    <a:cubicBezTo>
                      <a:pt x="17" y="83"/>
                      <a:pt x="15" y="58"/>
                      <a:pt x="19" y="39"/>
                    </a:cubicBezTo>
                    <a:cubicBezTo>
                      <a:pt x="23" y="18"/>
                      <a:pt x="38" y="0"/>
                      <a:pt x="3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7" y="16"/>
                      <a:pt x="3" y="37"/>
                    </a:cubicBezTo>
                    <a:cubicBezTo>
                      <a:pt x="0" y="51"/>
                      <a:pt x="1" y="83"/>
                      <a:pt x="1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4" name="Freeform 100"/>
              <p:cNvSpPr>
                <a:spLocks noEditPoints="1"/>
              </p:cNvSpPr>
              <p:nvPr/>
            </p:nvSpPr>
            <p:spPr bwMode="gray">
              <a:xfrm>
                <a:off x="636812" y="2274887"/>
                <a:ext cx="44416" cy="81289"/>
              </a:xfrm>
              <a:custGeom>
                <a:avLst/>
                <a:gdLst>
                  <a:gd name="T0" fmla="*/ 21 w 50"/>
                  <a:gd name="T1" fmla="*/ 91 h 91"/>
                  <a:gd name="T2" fmla="*/ 2 w 50"/>
                  <a:gd name="T3" fmla="*/ 91 h 91"/>
                  <a:gd name="T4" fmla="*/ 1 w 50"/>
                  <a:gd name="T5" fmla="*/ 87 h 91"/>
                  <a:gd name="T6" fmla="*/ 3 w 50"/>
                  <a:gd name="T7" fmla="*/ 40 h 91"/>
                  <a:gd name="T8" fmla="*/ 17 w 50"/>
                  <a:gd name="T9" fmla="*/ 2 h 91"/>
                  <a:gd name="T10" fmla="*/ 18 w 50"/>
                  <a:gd name="T11" fmla="*/ 0 h 91"/>
                  <a:gd name="T12" fmla="*/ 50 w 50"/>
                  <a:gd name="T13" fmla="*/ 0 h 91"/>
                  <a:gd name="T14" fmla="*/ 45 w 50"/>
                  <a:gd name="T15" fmla="*/ 6 h 91"/>
                  <a:gd name="T16" fmla="*/ 27 w 50"/>
                  <a:gd name="T17" fmla="*/ 44 h 91"/>
                  <a:gd name="T18" fmla="*/ 25 w 50"/>
                  <a:gd name="T19" fmla="*/ 87 h 91"/>
                  <a:gd name="T20" fmla="*/ 25 w 50"/>
                  <a:gd name="T21" fmla="*/ 91 h 91"/>
                  <a:gd name="T22" fmla="*/ 21 w 50"/>
                  <a:gd name="T23" fmla="*/ 91 h 91"/>
                  <a:gd name="T24" fmla="*/ 9 w 50"/>
                  <a:gd name="T25" fmla="*/ 83 h 91"/>
                  <a:gd name="T26" fmla="*/ 17 w 50"/>
                  <a:gd name="T27" fmla="*/ 83 h 91"/>
                  <a:gd name="T28" fmla="*/ 19 w 50"/>
                  <a:gd name="T29" fmla="*/ 42 h 91"/>
                  <a:gd name="T30" fmla="*/ 34 w 50"/>
                  <a:gd name="T31" fmla="*/ 8 h 91"/>
                  <a:gd name="T32" fmla="*/ 23 w 50"/>
                  <a:gd name="T33" fmla="*/ 8 h 91"/>
                  <a:gd name="T34" fmla="*/ 11 w 50"/>
                  <a:gd name="T35" fmla="*/ 42 h 91"/>
                  <a:gd name="T36" fmla="*/ 9 w 50"/>
                  <a:gd name="T37" fmla="*/ 8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91">
                    <a:moveTo>
                      <a:pt x="21" y="91"/>
                    </a:moveTo>
                    <a:cubicBezTo>
                      <a:pt x="2" y="91"/>
                      <a:pt x="2" y="91"/>
                      <a:pt x="2" y="91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6"/>
                      <a:pt x="0" y="55"/>
                      <a:pt x="3" y="40"/>
                    </a:cubicBezTo>
                    <a:cubicBezTo>
                      <a:pt x="7" y="19"/>
                      <a:pt x="17" y="2"/>
                      <a:pt x="17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31" y="24"/>
                      <a:pt x="27" y="44"/>
                    </a:cubicBezTo>
                    <a:cubicBezTo>
                      <a:pt x="23" y="62"/>
                      <a:pt x="25" y="87"/>
                      <a:pt x="25" y="87"/>
                    </a:cubicBezTo>
                    <a:cubicBezTo>
                      <a:pt x="25" y="91"/>
                      <a:pt x="25" y="91"/>
                      <a:pt x="25" y="91"/>
                    </a:cubicBezTo>
                    <a:lnTo>
                      <a:pt x="21" y="91"/>
                    </a:lnTo>
                    <a:close/>
                    <a:moveTo>
                      <a:pt x="9" y="83"/>
                    </a:moveTo>
                    <a:cubicBezTo>
                      <a:pt x="17" y="83"/>
                      <a:pt x="17" y="83"/>
                      <a:pt x="17" y="83"/>
                    </a:cubicBezTo>
                    <a:cubicBezTo>
                      <a:pt x="16" y="75"/>
                      <a:pt x="16" y="57"/>
                      <a:pt x="19" y="42"/>
                    </a:cubicBezTo>
                    <a:cubicBezTo>
                      <a:pt x="22" y="28"/>
                      <a:pt x="29" y="15"/>
                      <a:pt x="34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0" y="12"/>
                      <a:pt x="14" y="26"/>
                      <a:pt x="11" y="42"/>
                    </a:cubicBezTo>
                    <a:cubicBezTo>
                      <a:pt x="9" y="53"/>
                      <a:pt x="9" y="74"/>
                      <a:pt x="9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5" name="Freeform 101"/>
              <p:cNvSpPr>
                <a:spLocks/>
              </p:cNvSpPr>
              <p:nvPr/>
            </p:nvSpPr>
            <p:spPr bwMode="gray">
              <a:xfrm>
                <a:off x="433171" y="2278239"/>
                <a:ext cx="32683" cy="73747"/>
              </a:xfrm>
              <a:custGeom>
                <a:avLst/>
                <a:gdLst>
                  <a:gd name="T0" fmla="*/ 36 w 37"/>
                  <a:gd name="T1" fmla="*/ 83 h 83"/>
                  <a:gd name="T2" fmla="*/ 21 w 37"/>
                  <a:gd name="T3" fmla="*/ 83 h 83"/>
                  <a:gd name="T4" fmla="*/ 18 w 37"/>
                  <a:gd name="T5" fmla="*/ 39 h 83"/>
                  <a:gd name="T6" fmla="*/ 0 w 37"/>
                  <a:gd name="T7" fmla="*/ 0 h 83"/>
                  <a:gd name="T8" fmla="*/ 21 w 37"/>
                  <a:gd name="T9" fmla="*/ 0 h 83"/>
                  <a:gd name="T10" fmla="*/ 34 w 37"/>
                  <a:gd name="T11" fmla="*/ 37 h 83"/>
                  <a:gd name="T12" fmla="*/ 36 w 37"/>
                  <a:gd name="T1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83">
                    <a:moveTo>
                      <a:pt x="36" y="83"/>
                    </a:moveTo>
                    <a:cubicBezTo>
                      <a:pt x="21" y="83"/>
                      <a:pt x="21" y="83"/>
                      <a:pt x="21" y="83"/>
                    </a:cubicBezTo>
                    <a:cubicBezTo>
                      <a:pt x="21" y="83"/>
                      <a:pt x="22" y="58"/>
                      <a:pt x="18" y="39"/>
                    </a:cubicBezTo>
                    <a:cubicBezTo>
                      <a:pt x="14" y="18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30" y="16"/>
                      <a:pt x="34" y="37"/>
                    </a:cubicBezTo>
                    <a:cubicBezTo>
                      <a:pt x="37" y="51"/>
                      <a:pt x="36" y="83"/>
                      <a:pt x="3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6" name="Freeform 102"/>
              <p:cNvSpPr>
                <a:spLocks noEditPoints="1"/>
              </p:cNvSpPr>
              <p:nvPr/>
            </p:nvSpPr>
            <p:spPr bwMode="gray">
              <a:xfrm>
                <a:off x="426466" y="2274887"/>
                <a:ext cx="43577" cy="81289"/>
              </a:xfrm>
              <a:custGeom>
                <a:avLst/>
                <a:gdLst>
                  <a:gd name="T0" fmla="*/ 48 w 49"/>
                  <a:gd name="T1" fmla="*/ 91 h 91"/>
                  <a:gd name="T2" fmla="*/ 24 w 49"/>
                  <a:gd name="T3" fmla="*/ 91 h 91"/>
                  <a:gd name="T4" fmla="*/ 25 w 49"/>
                  <a:gd name="T5" fmla="*/ 87 h 91"/>
                  <a:gd name="T6" fmla="*/ 22 w 49"/>
                  <a:gd name="T7" fmla="*/ 44 h 91"/>
                  <a:gd name="T8" fmla="*/ 5 w 49"/>
                  <a:gd name="T9" fmla="*/ 6 h 91"/>
                  <a:gd name="T10" fmla="*/ 0 w 49"/>
                  <a:gd name="T11" fmla="*/ 0 h 91"/>
                  <a:gd name="T12" fmla="*/ 31 w 49"/>
                  <a:gd name="T13" fmla="*/ 0 h 91"/>
                  <a:gd name="T14" fmla="*/ 32 w 49"/>
                  <a:gd name="T15" fmla="*/ 2 h 91"/>
                  <a:gd name="T16" fmla="*/ 46 w 49"/>
                  <a:gd name="T17" fmla="*/ 40 h 91"/>
                  <a:gd name="T18" fmla="*/ 48 w 49"/>
                  <a:gd name="T19" fmla="*/ 87 h 91"/>
                  <a:gd name="T20" fmla="*/ 48 w 49"/>
                  <a:gd name="T21" fmla="*/ 91 h 91"/>
                  <a:gd name="T22" fmla="*/ 33 w 49"/>
                  <a:gd name="T23" fmla="*/ 83 h 91"/>
                  <a:gd name="T24" fmla="*/ 40 w 49"/>
                  <a:gd name="T25" fmla="*/ 83 h 91"/>
                  <a:gd name="T26" fmla="*/ 38 w 49"/>
                  <a:gd name="T27" fmla="*/ 42 h 91"/>
                  <a:gd name="T28" fmla="*/ 27 w 49"/>
                  <a:gd name="T29" fmla="*/ 8 h 91"/>
                  <a:gd name="T30" fmla="*/ 15 w 49"/>
                  <a:gd name="T31" fmla="*/ 8 h 91"/>
                  <a:gd name="T32" fmla="*/ 30 w 49"/>
                  <a:gd name="T33" fmla="*/ 42 h 91"/>
                  <a:gd name="T34" fmla="*/ 33 w 49"/>
                  <a:gd name="T35" fmla="*/ 8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91">
                    <a:moveTo>
                      <a:pt x="48" y="91"/>
                    </a:move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7"/>
                      <a:pt x="26" y="62"/>
                      <a:pt x="22" y="44"/>
                    </a:cubicBezTo>
                    <a:cubicBezTo>
                      <a:pt x="18" y="24"/>
                      <a:pt x="5" y="6"/>
                      <a:pt x="5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42" y="19"/>
                      <a:pt x="46" y="40"/>
                    </a:cubicBezTo>
                    <a:cubicBezTo>
                      <a:pt x="49" y="55"/>
                      <a:pt x="48" y="86"/>
                      <a:pt x="48" y="87"/>
                    </a:cubicBezTo>
                    <a:lnTo>
                      <a:pt x="48" y="91"/>
                    </a:lnTo>
                    <a:close/>
                    <a:moveTo>
                      <a:pt x="33" y="83"/>
                    </a:move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74"/>
                      <a:pt x="41" y="53"/>
                      <a:pt x="38" y="42"/>
                    </a:cubicBezTo>
                    <a:cubicBezTo>
                      <a:pt x="35" y="26"/>
                      <a:pt x="29" y="12"/>
                      <a:pt x="2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20" y="15"/>
                      <a:pt x="27" y="28"/>
                      <a:pt x="30" y="42"/>
                    </a:cubicBezTo>
                    <a:cubicBezTo>
                      <a:pt x="33" y="57"/>
                      <a:pt x="33" y="75"/>
                      <a:pt x="33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7" name="Freeform 103"/>
              <p:cNvSpPr>
                <a:spLocks/>
              </p:cNvSpPr>
              <p:nvPr/>
            </p:nvSpPr>
            <p:spPr bwMode="gray">
              <a:xfrm>
                <a:off x="529544" y="2372099"/>
                <a:ext cx="51120" cy="53634"/>
              </a:xfrm>
              <a:custGeom>
                <a:avLst/>
                <a:gdLst>
                  <a:gd name="T0" fmla="*/ 58 w 58"/>
                  <a:gd name="T1" fmla="*/ 48 h 60"/>
                  <a:gd name="T2" fmla="*/ 46 w 58"/>
                  <a:gd name="T3" fmla="*/ 60 h 60"/>
                  <a:gd name="T4" fmla="*/ 12 w 58"/>
                  <a:gd name="T5" fmla="*/ 60 h 60"/>
                  <a:gd name="T6" fmla="*/ 0 w 58"/>
                  <a:gd name="T7" fmla="*/ 48 h 60"/>
                  <a:gd name="T8" fmla="*/ 0 w 58"/>
                  <a:gd name="T9" fmla="*/ 12 h 60"/>
                  <a:gd name="T10" fmla="*/ 12 w 58"/>
                  <a:gd name="T11" fmla="*/ 0 h 60"/>
                  <a:gd name="T12" fmla="*/ 46 w 58"/>
                  <a:gd name="T13" fmla="*/ 0 h 60"/>
                  <a:gd name="T14" fmla="*/ 58 w 58"/>
                  <a:gd name="T15" fmla="*/ 12 h 60"/>
                  <a:gd name="T16" fmla="*/ 58 w 58"/>
                  <a:gd name="T17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60">
                    <a:moveTo>
                      <a:pt x="58" y="48"/>
                    </a:moveTo>
                    <a:cubicBezTo>
                      <a:pt x="58" y="54"/>
                      <a:pt x="53" y="60"/>
                      <a:pt x="46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5" y="60"/>
                      <a:pt x="0" y="54"/>
                      <a:pt x="0" y="4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3" y="0"/>
                      <a:pt x="58" y="5"/>
                      <a:pt x="58" y="12"/>
                    </a:cubicBezTo>
                    <a:lnTo>
                      <a:pt x="58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8" name="Freeform 104"/>
              <p:cNvSpPr>
                <a:spLocks/>
              </p:cNvSpPr>
              <p:nvPr/>
            </p:nvSpPr>
            <p:spPr bwMode="gray">
              <a:xfrm>
                <a:off x="542114" y="2415676"/>
                <a:ext cx="25979" cy="82127"/>
              </a:xfrm>
              <a:custGeom>
                <a:avLst/>
                <a:gdLst>
                  <a:gd name="T0" fmla="*/ 29 w 29"/>
                  <a:gd name="T1" fmla="*/ 80 h 92"/>
                  <a:gd name="T2" fmla="*/ 17 w 29"/>
                  <a:gd name="T3" fmla="*/ 92 h 92"/>
                  <a:gd name="T4" fmla="*/ 12 w 29"/>
                  <a:gd name="T5" fmla="*/ 92 h 92"/>
                  <a:gd name="T6" fmla="*/ 0 w 29"/>
                  <a:gd name="T7" fmla="*/ 80 h 92"/>
                  <a:gd name="T8" fmla="*/ 0 w 29"/>
                  <a:gd name="T9" fmla="*/ 12 h 92"/>
                  <a:gd name="T10" fmla="*/ 12 w 29"/>
                  <a:gd name="T11" fmla="*/ 0 h 92"/>
                  <a:gd name="T12" fmla="*/ 17 w 29"/>
                  <a:gd name="T13" fmla="*/ 0 h 92"/>
                  <a:gd name="T14" fmla="*/ 29 w 29"/>
                  <a:gd name="T15" fmla="*/ 12 h 92"/>
                  <a:gd name="T16" fmla="*/ 29 w 29"/>
                  <a:gd name="T17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92">
                    <a:moveTo>
                      <a:pt x="29" y="80"/>
                    </a:moveTo>
                    <a:cubicBezTo>
                      <a:pt x="29" y="87"/>
                      <a:pt x="24" y="92"/>
                      <a:pt x="17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6" y="92"/>
                      <a:pt x="0" y="87"/>
                      <a:pt x="0" y="8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4" y="0"/>
                      <a:pt x="29" y="6"/>
                      <a:pt x="29" y="12"/>
                    </a:cubicBezTo>
                    <a:lnTo>
                      <a:pt x="29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9" name="Freeform 105"/>
              <p:cNvSpPr>
                <a:spLocks/>
              </p:cNvSpPr>
              <p:nvPr/>
            </p:nvSpPr>
            <p:spPr bwMode="gray">
              <a:xfrm>
                <a:off x="475910" y="2451712"/>
                <a:ext cx="77937" cy="49444"/>
              </a:xfrm>
              <a:custGeom>
                <a:avLst/>
                <a:gdLst>
                  <a:gd name="T0" fmla="*/ 87 w 87"/>
                  <a:gd name="T1" fmla="*/ 10 h 55"/>
                  <a:gd name="T2" fmla="*/ 76 w 87"/>
                  <a:gd name="T3" fmla="*/ 3 h 55"/>
                  <a:gd name="T4" fmla="*/ 10 w 87"/>
                  <a:gd name="T5" fmla="*/ 33 h 55"/>
                  <a:gd name="T6" fmla="*/ 2 w 87"/>
                  <a:gd name="T7" fmla="*/ 47 h 55"/>
                  <a:gd name="T8" fmla="*/ 15 w 87"/>
                  <a:gd name="T9" fmla="*/ 53 h 55"/>
                  <a:gd name="T10" fmla="*/ 76 w 87"/>
                  <a:gd name="T11" fmla="*/ 37 h 55"/>
                  <a:gd name="T12" fmla="*/ 87 w 87"/>
                  <a:gd name="T13" fmla="*/ 22 h 55"/>
                  <a:gd name="T14" fmla="*/ 87 w 87"/>
                  <a:gd name="T15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55">
                    <a:moveTo>
                      <a:pt x="87" y="10"/>
                    </a:moveTo>
                    <a:cubicBezTo>
                      <a:pt x="87" y="3"/>
                      <a:pt x="82" y="0"/>
                      <a:pt x="76" y="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4" y="35"/>
                      <a:pt x="0" y="42"/>
                      <a:pt x="2" y="47"/>
                    </a:cubicBezTo>
                    <a:cubicBezTo>
                      <a:pt x="3" y="52"/>
                      <a:pt x="9" y="55"/>
                      <a:pt x="15" y="53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82" y="35"/>
                      <a:pt x="87" y="29"/>
                      <a:pt x="87" y="22"/>
                    </a:cubicBezTo>
                    <a:lnTo>
                      <a:pt x="87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80" name="Freeform 106"/>
              <p:cNvSpPr>
                <a:spLocks/>
              </p:cNvSpPr>
              <p:nvPr/>
            </p:nvSpPr>
            <p:spPr bwMode="gray">
              <a:xfrm>
                <a:off x="557199" y="2451712"/>
                <a:ext cx="76261" cy="49444"/>
              </a:xfrm>
              <a:custGeom>
                <a:avLst/>
                <a:gdLst>
                  <a:gd name="T0" fmla="*/ 0 w 86"/>
                  <a:gd name="T1" fmla="*/ 10 h 55"/>
                  <a:gd name="T2" fmla="*/ 11 w 86"/>
                  <a:gd name="T3" fmla="*/ 3 h 55"/>
                  <a:gd name="T4" fmla="*/ 77 w 86"/>
                  <a:gd name="T5" fmla="*/ 33 h 55"/>
                  <a:gd name="T6" fmla="*/ 85 w 86"/>
                  <a:gd name="T7" fmla="*/ 47 h 55"/>
                  <a:gd name="T8" fmla="*/ 71 w 86"/>
                  <a:gd name="T9" fmla="*/ 53 h 55"/>
                  <a:gd name="T10" fmla="*/ 11 w 86"/>
                  <a:gd name="T11" fmla="*/ 37 h 55"/>
                  <a:gd name="T12" fmla="*/ 0 w 86"/>
                  <a:gd name="T13" fmla="*/ 22 h 55"/>
                  <a:gd name="T14" fmla="*/ 0 w 86"/>
                  <a:gd name="T15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55">
                    <a:moveTo>
                      <a:pt x="0" y="10"/>
                    </a:moveTo>
                    <a:cubicBezTo>
                      <a:pt x="0" y="3"/>
                      <a:pt x="5" y="0"/>
                      <a:pt x="11" y="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3" y="35"/>
                      <a:pt x="86" y="42"/>
                      <a:pt x="85" y="47"/>
                    </a:cubicBezTo>
                    <a:cubicBezTo>
                      <a:pt x="84" y="52"/>
                      <a:pt x="78" y="55"/>
                      <a:pt x="71" y="53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5" y="35"/>
                      <a:pt x="0" y="29"/>
                      <a:pt x="0" y="2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</p:grpSp>
      </p:grpSp>
      <p:grpSp>
        <p:nvGrpSpPr>
          <p:cNvPr id="4" name="Grupa 3"/>
          <p:cNvGrpSpPr/>
          <p:nvPr/>
        </p:nvGrpSpPr>
        <p:grpSpPr>
          <a:xfrm>
            <a:off x="723940" y="1373030"/>
            <a:ext cx="1291200" cy="825279"/>
            <a:chOff x="542955" y="1575743"/>
            <a:chExt cx="968400" cy="618959"/>
          </a:xfrm>
        </p:grpSpPr>
        <p:cxnSp>
          <p:nvCxnSpPr>
            <p:cNvPr id="85" name="Straight Connector 19"/>
            <p:cNvCxnSpPr/>
            <p:nvPr/>
          </p:nvCxnSpPr>
          <p:spPr bwMode="gray">
            <a:xfrm>
              <a:off x="1198452" y="1885222"/>
              <a:ext cx="312903" cy="0"/>
            </a:xfrm>
            <a:prstGeom prst="line">
              <a:avLst/>
            </a:prstGeom>
            <a:ln cap="rnd">
              <a:solidFill>
                <a:schemeClr val="tx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63"/>
            <p:cNvGrpSpPr/>
            <p:nvPr/>
          </p:nvGrpSpPr>
          <p:grpSpPr>
            <a:xfrm>
              <a:off x="542955" y="1575743"/>
              <a:ext cx="633600" cy="618959"/>
              <a:chOff x="234000" y="4337701"/>
              <a:chExt cx="611062" cy="618959"/>
            </a:xfrm>
          </p:grpSpPr>
          <p:sp>
            <p:nvSpPr>
              <p:cNvPr id="87" name="Oval 11"/>
              <p:cNvSpPr/>
              <p:nvPr/>
            </p:nvSpPr>
            <p:spPr bwMode="gray">
              <a:xfrm>
                <a:off x="234000" y="4337701"/>
                <a:ext cx="611062" cy="6189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4267" dirty="0"/>
              </a:p>
            </p:txBody>
          </p:sp>
          <p:sp>
            <p:nvSpPr>
              <p:cNvPr id="88" name="Freeform 39"/>
              <p:cNvSpPr>
                <a:spLocks noEditPoints="1"/>
              </p:cNvSpPr>
              <p:nvPr/>
            </p:nvSpPr>
            <p:spPr bwMode="gray">
              <a:xfrm>
                <a:off x="358421" y="4456303"/>
                <a:ext cx="419343" cy="398164"/>
              </a:xfrm>
              <a:custGeom>
                <a:avLst/>
                <a:gdLst>
                  <a:gd name="T0" fmla="*/ 863 w 3162"/>
                  <a:gd name="T1" fmla="*/ 1499 h 3009"/>
                  <a:gd name="T2" fmla="*/ 881 w 3162"/>
                  <a:gd name="T3" fmla="*/ 1377 h 3009"/>
                  <a:gd name="T4" fmla="*/ 1226 w 3162"/>
                  <a:gd name="T5" fmla="*/ 1337 h 3009"/>
                  <a:gd name="T6" fmla="*/ 2367 w 3162"/>
                  <a:gd name="T7" fmla="*/ 1128 h 3009"/>
                  <a:gd name="T8" fmla="*/ 2367 w 3162"/>
                  <a:gd name="T9" fmla="*/ 1041 h 3009"/>
                  <a:gd name="T10" fmla="*/ 2406 w 3162"/>
                  <a:gd name="T11" fmla="*/ 919 h 3009"/>
                  <a:gd name="T12" fmla="*/ 1504 w 3162"/>
                  <a:gd name="T13" fmla="*/ 1397 h 3009"/>
                  <a:gd name="T14" fmla="*/ 860 w 3162"/>
                  <a:gd name="T15" fmla="*/ 1559 h 3009"/>
                  <a:gd name="T16" fmla="*/ 886 w 3162"/>
                  <a:gd name="T17" fmla="*/ 1786 h 3009"/>
                  <a:gd name="T18" fmla="*/ 1385 w 3162"/>
                  <a:gd name="T19" fmla="*/ 1363 h 3009"/>
                  <a:gd name="T20" fmla="*/ 1606 w 3162"/>
                  <a:gd name="T21" fmla="*/ 1258 h 3009"/>
                  <a:gd name="T22" fmla="*/ 2074 w 3162"/>
                  <a:gd name="T23" fmla="*/ 775 h 3009"/>
                  <a:gd name="T24" fmla="*/ 2009 w 3162"/>
                  <a:gd name="T25" fmla="*/ 787 h 3009"/>
                  <a:gd name="T26" fmla="*/ 1476 w 3162"/>
                  <a:gd name="T27" fmla="*/ 1331 h 3009"/>
                  <a:gd name="T28" fmla="*/ 413 w 3162"/>
                  <a:gd name="T29" fmla="*/ 998 h 3009"/>
                  <a:gd name="T30" fmla="*/ 439 w 3162"/>
                  <a:gd name="T31" fmla="*/ 894 h 3009"/>
                  <a:gd name="T32" fmla="*/ 446 w 3162"/>
                  <a:gd name="T33" fmla="*/ 812 h 3009"/>
                  <a:gd name="T34" fmla="*/ 421 w 3162"/>
                  <a:gd name="T35" fmla="*/ 647 h 3009"/>
                  <a:gd name="T36" fmla="*/ 1476 w 3162"/>
                  <a:gd name="T37" fmla="*/ 931 h 3009"/>
                  <a:gd name="T38" fmla="*/ 2173 w 3162"/>
                  <a:gd name="T39" fmla="*/ 286 h 3009"/>
                  <a:gd name="T40" fmla="*/ 1163 w 3162"/>
                  <a:gd name="T41" fmla="*/ 1291 h 3009"/>
                  <a:gd name="T42" fmla="*/ 2366 w 3162"/>
                  <a:gd name="T43" fmla="*/ 1336 h 3009"/>
                  <a:gd name="T44" fmla="*/ 1976 w 3162"/>
                  <a:gd name="T45" fmla="*/ 2647 h 3009"/>
                  <a:gd name="T46" fmla="*/ 1186 w 3162"/>
                  <a:gd name="T47" fmla="*/ 3003 h 3009"/>
                  <a:gd name="T48" fmla="*/ 2030 w 3162"/>
                  <a:gd name="T49" fmla="*/ 2638 h 3009"/>
                  <a:gd name="T50" fmla="*/ 2074 w 3162"/>
                  <a:gd name="T51" fmla="*/ 2001 h 3009"/>
                  <a:gd name="T52" fmla="*/ 1754 w 3162"/>
                  <a:gd name="T53" fmla="*/ 2021 h 3009"/>
                  <a:gd name="T54" fmla="*/ 1390 w 3162"/>
                  <a:gd name="T55" fmla="*/ 2870 h 3009"/>
                  <a:gd name="T56" fmla="*/ 1791 w 3162"/>
                  <a:gd name="T57" fmla="*/ 2186 h 3009"/>
                  <a:gd name="T58" fmla="*/ 2405 w 3162"/>
                  <a:gd name="T59" fmla="*/ 1584 h 3009"/>
                  <a:gd name="T60" fmla="*/ 344 w 3162"/>
                  <a:gd name="T61" fmla="*/ 1051 h 3009"/>
                  <a:gd name="T62" fmla="*/ 2405 w 3162"/>
                  <a:gd name="T63" fmla="*/ 1584 h 3009"/>
                  <a:gd name="T64" fmla="*/ 1449 w 3162"/>
                  <a:gd name="T65" fmla="*/ 996 h 3009"/>
                  <a:gd name="T66" fmla="*/ 689 w 3162"/>
                  <a:gd name="T67" fmla="*/ 802 h 3009"/>
                  <a:gd name="T68" fmla="*/ 2125 w 3162"/>
                  <a:gd name="T69" fmla="*/ 393 h 3009"/>
                  <a:gd name="T70" fmla="*/ 2815 w 3162"/>
                  <a:gd name="T71" fmla="*/ 947 h 3009"/>
                  <a:gd name="T72" fmla="*/ 2193 w 3162"/>
                  <a:gd name="T73" fmla="*/ 2078 h 3009"/>
                  <a:gd name="T74" fmla="*/ 3124 w 3162"/>
                  <a:gd name="T75" fmla="*/ 1464 h 3009"/>
                  <a:gd name="T76" fmla="*/ 2087 w 3162"/>
                  <a:gd name="T77" fmla="*/ 2070 h 3009"/>
                  <a:gd name="T78" fmla="*/ 1988 w 3162"/>
                  <a:gd name="T79" fmla="*/ 2493 h 3009"/>
                  <a:gd name="T80" fmla="*/ 793 w 3162"/>
                  <a:gd name="T81" fmla="*/ 777 h 3009"/>
                  <a:gd name="T82" fmla="*/ 854 w 3162"/>
                  <a:gd name="T83" fmla="*/ 780 h 3009"/>
                  <a:gd name="T84" fmla="*/ 1555 w 3162"/>
                  <a:gd name="T85" fmla="*/ 1181 h 3009"/>
                  <a:gd name="T86" fmla="*/ 1291 w 3162"/>
                  <a:gd name="T87" fmla="*/ 1236 h 3009"/>
                  <a:gd name="T88" fmla="*/ 1435 w 3162"/>
                  <a:gd name="T89" fmla="*/ 1293 h 3009"/>
                  <a:gd name="T90" fmla="*/ 1983 w 3162"/>
                  <a:gd name="T91" fmla="*/ 779 h 3009"/>
                  <a:gd name="T92" fmla="*/ 1971 w 3162"/>
                  <a:gd name="T93" fmla="*/ 757 h 3009"/>
                  <a:gd name="T94" fmla="*/ 1483 w 3162"/>
                  <a:gd name="T95" fmla="*/ 1196 h 3009"/>
                  <a:gd name="T96" fmla="*/ 1407 w 3162"/>
                  <a:gd name="T97" fmla="*/ 1240 h 3009"/>
                  <a:gd name="T98" fmla="*/ 1971 w 3162"/>
                  <a:gd name="T99" fmla="*/ 740 h 3009"/>
                  <a:gd name="T100" fmla="*/ 1881 w 3162"/>
                  <a:gd name="T101" fmla="*/ 745 h 3009"/>
                  <a:gd name="T102" fmla="*/ 464 w 3162"/>
                  <a:gd name="T103" fmla="*/ 888 h 3009"/>
                  <a:gd name="T104" fmla="*/ 2125 w 3162"/>
                  <a:gd name="T105" fmla="*/ 538 h 3009"/>
                  <a:gd name="T106" fmla="*/ 1450 w 3162"/>
                  <a:gd name="T107" fmla="*/ 1112 h 3009"/>
                  <a:gd name="T108" fmla="*/ 487 w 3162"/>
                  <a:gd name="T109" fmla="*/ 849 h 3009"/>
                  <a:gd name="T110" fmla="*/ 1880 w 3162"/>
                  <a:gd name="T111" fmla="*/ 727 h 3009"/>
                  <a:gd name="T112" fmla="*/ 1814 w 3162"/>
                  <a:gd name="T113" fmla="*/ 705 h 3009"/>
                  <a:gd name="T114" fmla="*/ 468 w 3162"/>
                  <a:gd name="T115" fmla="*/ 766 h 3009"/>
                  <a:gd name="T116" fmla="*/ 1456 w 3162"/>
                  <a:gd name="T117" fmla="*/ 1081 h 3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62" h="3009">
                    <a:moveTo>
                      <a:pt x="2367" y="1159"/>
                    </a:moveTo>
                    <a:cubicBezTo>
                      <a:pt x="1576" y="1323"/>
                      <a:pt x="1576" y="1323"/>
                      <a:pt x="1576" y="1323"/>
                    </a:cubicBezTo>
                    <a:cubicBezTo>
                      <a:pt x="1542" y="1358"/>
                      <a:pt x="1542" y="1358"/>
                      <a:pt x="1542" y="1358"/>
                    </a:cubicBezTo>
                    <a:cubicBezTo>
                      <a:pt x="2367" y="1187"/>
                      <a:pt x="2367" y="1187"/>
                      <a:pt x="2367" y="1187"/>
                    </a:cubicBezTo>
                    <a:lnTo>
                      <a:pt x="2367" y="1159"/>
                    </a:lnTo>
                    <a:close/>
                    <a:moveTo>
                      <a:pt x="863" y="1499"/>
                    </a:moveTo>
                    <a:cubicBezTo>
                      <a:pt x="1390" y="1389"/>
                      <a:pt x="1390" y="1389"/>
                      <a:pt x="1390" y="1389"/>
                    </a:cubicBezTo>
                    <a:cubicBezTo>
                      <a:pt x="1338" y="1372"/>
                      <a:pt x="1338" y="1372"/>
                      <a:pt x="1338" y="1372"/>
                    </a:cubicBezTo>
                    <a:cubicBezTo>
                      <a:pt x="866" y="1470"/>
                      <a:pt x="866" y="1470"/>
                      <a:pt x="866" y="1470"/>
                    </a:cubicBezTo>
                    <a:cubicBezTo>
                      <a:pt x="865" y="1480"/>
                      <a:pt x="864" y="1489"/>
                      <a:pt x="863" y="1499"/>
                    </a:cubicBezTo>
                    <a:close/>
                    <a:moveTo>
                      <a:pt x="887" y="1348"/>
                    </a:moveTo>
                    <a:cubicBezTo>
                      <a:pt x="885" y="1358"/>
                      <a:pt x="883" y="1368"/>
                      <a:pt x="881" y="1377"/>
                    </a:cubicBezTo>
                    <a:cubicBezTo>
                      <a:pt x="1168" y="1318"/>
                      <a:pt x="1168" y="1318"/>
                      <a:pt x="1168" y="1318"/>
                    </a:cubicBezTo>
                    <a:cubicBezTo>
                      <a:pt x="1115" y="1301"/>
                      <a:pt x="1115" y="1301"/>
                      <a:pt x="1115" y="1301"/>
                    </a:cubicBezTo>
                    <a:lnTo>
                      <a:pt x="887" y="1348"/>
                    </a:lnTo>
                    <a:close/>
                    <a:moveTo>
                      <a:pt x="871" y="1438"/>
                    </a:moveTo>
                    <a:cubicBezTo>
                      <a:pt x="1279" y="1354"/>
                      <a:pt x="1279" y="1354"/>
                      <a:pt x="1279" y="1354"/>
                    </a:cubicBezTo>
                    <a:cubicBezTo>
                      <a:pt x="1226" y="1337"/>
                      <a:pt x="1226" y="1337"/>
                      <a:pt x="1226" y="1337"/>
                    </a:cubicBezTo>
                    <a:cubicBezTo>
                      <a:pt x="875" y="1409"/>
                      <a:pt x="875" y="1409"/>
                      <a:pt x="875" y="1409"/>
                    </a:cubicBezTo>
                    <a:cubicBezTo>
                      <a:pt x="874" y="1419"/>
                      <a:pt x="872" y="1429"/>
                      <a:pt x="871" y="1438"/>
                    </a:cubicBezTo>
                    <a:close/>
                    <a:moveTo>
                      <a:pt x="2367" y="1100"/>
                    </a:moveTo>
                    <a:cubicBezTo>
                      <a:pt x="1648" y="1249"/>
                      <a:pt x="1648" y="1249"/>
                      <a:pt x="1648" y="1249"/>
                    </a:cubicBezTo>
                    <a:cubicBezTo>
                      <a:pt x="1614" y="1284"/>
                      <a:pt x="1614" y="1284"/>
                      <a:pt x="1614" y="1284"/>
                    </a:cubicBezTo>
                    <a:cubicBezTo>
                      <a:pt x="2367" y="1128"/>
                      <a:pt x="2367" y="1128"/>
                      <a:pt x="2367" y="1128"/>
                    </a:cubicBezTo>
                    <a:lnTo>
                      <a:pt x="2367" y="1100"/>
                    </a:lnTo>
                    <a:close/>
                    <a:moveTo>
                      <a:pt x="2367" y="1041"/>
                    </a:moveTo>
                    <a:cubicBezTo>
                      <a:pt x="1719" y="1175"/>
                      <a:pt x="1719" y="1175"/>
                      <a:pt x="1719" y="1175"/>
                    </a:cubicBezTo>
                    <a:cubicBezTo>
                      <a:pt x="1686" y="1210"/>
                      <a:pt x="1686" y="1210"/>
                      <a:pt x="1686" y="1210"/>
                    </a:cubicBezTo>
                    <a:cubicBezTo>
                      <a:pt x="2367" y="1069"/>
                      <a:pt x="2367" y="1069"/>
                      <a:pt x="2367" y="1069"/>
                    </a:cubicBezTo>
                    <a:lnTo>
                      <a:pt x="2367" y="1041"/>
                    </a:lnTo>
                    <a:close/>
                    <a:moveTo>
                      <a:pt x="2366" y="1395"/>
                    </a:moveTo>
                    <a:cubicBezTo>
                      <a:pt x="871" y="1706"/>
                      <a:pt x="871" y="1706"/>
                      <a:pt x="871" y="1706"/>
                    </a:cubicBezTo>
                    <a:cubicBezTo>
                      <a:pt x="872" y="1715"/>
                      <a:pt x="874" y="1724"/>
                      <a:pt x="875" y="1733"/>
                    </a:cubicBezTo>
                    <a:cubicBezTo>
                      <a:pt x="2366" y="1423"/>
                      <a:pt x="2366" y="1423"/>
                      <a:pt x="2366" y="1423"/>
                    </a:cubicBezTo>
                    <a:lnTo>
                      <a:pt x="2366" y="1395"/>
                    </a:lnTo>
                    <a:close/>
                    <a:moveTo>
                      <a:pt x="2406" y="919"/>
                    </a:moveTo>
                    <a:cubicBezTo>
                      <a:pt x="2074" y="809"/>
                      <a:pt x="2074" y="809"/>
                      <a:pt x="2074" y="809"/>
                    </a:cubicBezTo>
                    <a:cubicBezTo>
                      <a:pt x="1754" y="1140"/>
                      <a:pt x="1754" y="1140"/>
                      <a:pt x="1754" y="1140"/>
                    </a:cubicBezTo>
                    <a:cubicBezTo>
                      <a:pt x="2405" y="1005"/>
                      <a:pt x="2405" y="1005"/>
                      <a:pt x="2405" y="1005"/>
                    </a:cubicBezTo>
                    <a:lnTo>
                      <a:pt x="2406" y="919"/>
                    </a:lnTo>
                    <a:close/>
                    <a:moveTo>
                      <a:pt x="2367" y="1218"/>
                    </a:moveTo>
                    <a:cubicBezTo>
                      <a:pt x="1504" y="1397"/>
                      <a:pt x="1504" y="1397"/>
                      <a:pt x="1504" y="1397"/>
                    </a:cubicBezTo>
                    <a:cubicBezTo>
                      <a:pt x="1493" y="1409"/>
                      <a:pt x="1493" y="1409"/>
                      <a:pt x="1493" y="1409"/>
                    </a:cubicBezTo>
                    <a:cubicBezTo>
                      <a:pt x="1483" y="1419"/>
                      <a:pt x="1483" y="1419"/>
                      <a:pt x="1483" y="1419"/>
                    </a:cubicBezTo>
                    <a:cubicBezTo>
                      <a:pt x="1468" y="1415"/>
                      <a:pt x="1468" y="1415"/>
                      <a:pt x="1468" y="1415"/>
                    </a:cubicBezTo>
                    <a:cubicBezTo>
                      <a:pt x="1449" y="1408"/>
                      <a:pt x="1449" y="1408"/>
                      <a:pt x="1449" y="1408"/>
                    </a:cubicBezTo>
                    <a:cubicBezTo>
                      <a:pt x="861" y="1530"/>
                      <a:pt x="861" y="1530"/>
                      <a:pt x="861" y="1530"/>
                    </a:cubicBezTo>
                    <a:cubicBezTo>
                      <a:pt x="861" y="1540"/>
                      <a:pt x="860" y="1549"/>
                      <a:pt x="860" y="1559"/>
                    </a:cubicBezTo>
                    <a:cubicBezTo>
                      <a:pt x="2367" y="1246"/>
                      <a:pt x="2367" y="1246"/>
                      <a:pt x="2367" y="1246"/>
                    </a:cubicBezTo>
                    <a:lnTo>
                      <a:pt x="2367" y="1218"/>
                    </a:lnTo>
                    <a:close/>
                    <a:moveTo>
                      <a:pt x="2366" y="1479"/>
                    </a:moveTo>
                    <a:cubicBezTo>
                      <a:pt x="2366" y="1454"/>
                      <a:pt x="2366" y="1454"/>
                      <a:pt x="2366" y="1454"/>
                    </a:cubicBezTo>
                    <a:cubicBezTo>
                      <a:pt x="881" y="1763"/>
                      <a:pt x="881" y="1763"/>
                      <a:pt x="881" y="1763"/>
                    </a:cubicBezTo>
                    <a:cubicBezTo>
                      <a:pt x="883" y="1770"/>
                      <a:pt x="884" y="1778"/>
                      <a:pt x="886" y="1786"/>
                    </a:cubicBezTo>
                    <a:lnTo>
                      <a:pt x="2366" y="1479"/>
                    </a:lnTo>
                    <a:close/>
                    <a:moveTo>
                      <a:pt x="1163" y="1291"/>
                    </a:moveTo>
                    <a:cubicBezTo>
                      <a:pt x="1215" y="1308"/>
                      <a:pt x="1215" y="1308"/>
                      <a:pt x="1215" y="1308"/>
                    </a:cubicBezTo>
                    <a:cubicBezTo>
                      <a:pt x="1274" y="1327"/>
                      <a:pt x="1274" y="1327"/>
                      <a:pt x="1274" y="1327"/>
                    </a:cubicBezTo>
                    <a:cubicBezTo>
                      <a:pt x="1326" y="1344"/>
                      <a:pt x="1326" y="1344"/>
                      <a:pt x="1326" y="1344"/>
                    </a:cubicBezTo>
                    <a:cubicBezTo>
                      <a:pt x="1385" y="1363"/>
                      <a:pt x="1385" y="1363"/>
                      <a:pt x="1385" y="1363"/>
                    </a:cubicBezTo>
                    <a:cubicBezTo>
                      <a:pt x="1437" y="1380"/>
                      <a:pt x="1437" y="1380"/>
                      <a:pt x="1437" y="1380"/>
                    </a:cubicBezTo>
                    <a:cubicBezTo>
                      <a:pt x="1476" y="1392"/>
                      <a:pt x="1476" y="1392"/>
                      <a:pt x="1476" y="1392"/>
                    </a:cubicBezTo>
                    <a:cubicBezTo>
                      <a:pt x="1501" y="1367"/>
                      <a:pt x="1501" y="1367"/>
                      <a:pt x="1501" y="1367"/>
                    </a:cubicBezTo>
                    <a:cubicBezTo>
                      <a:pt x="1534" y="1332"/>
                      <a:pt x="1534" y="1332"/>
                      <a:pt x="1534" y="1332"/>
                    </a:cubicBezTo>
                    <a:cubicBezTo>
                      <a:pt x="1572" y="1293"/>
                      <a:pt x="1572" y="1293"/>
                      <a:pt x="1572" y="1293"/>
                    </a:cubicBezTo>
                    <a:cubicBezTo>
                      <a:pt x="1606" y="1258"/>
                      <a:pt x="1606" y="1258"/>
                      <a:pt x="1606" y="1258"/>
                    </a:cubicBezTo>
                    <a:cubicBezTo>
                      <a:pt x="1644" y="1219"/>
                      <a:pt x="1644" y="1219"/>
                      <a:pt x="1644" y="1219"/>
                    </a:cubicBezTo>
                    <a:cubicBezTo>
                      <a:pt x="1678" y="1184"/>
                      <a:pt x="1678" y="1184"/>
                      <a:pt x="1678" y="1184"/>
                    </a:cubicBezTo>
                    <a:cubicBezTo>
                      <a:pt x="1712" y="1148"/>
                      <a:pt x="1712" y="1148"/>
                      <a:pt x="1712" y="1148"/>
                    </a:cubicBezTo>
                    <a:cubicBezTo>
                      <a:pt x="2049" y="801"/>
                      <a:pt x="2049" y="801"/>
                      <a:pt x="2049" y="801"/>
                    </a:cubicBezTo>
                    <a:cubicBezTo>
                      <a:pt x="2062" y="788"/>
                      <a:pt x="2062" y="788"/>
                      <a:pt x="2062" y="788"/>
                    </a:cubicBezTo>
                    <a:cubicBezTo>
                      <a:pt x="2074" y="775"/>
                      <a:pt x="2074" y="775"/>
                      <a:pt x="2074" y="775"/>
                    </a:cubicBezTo>
                    <a:cubicBezTo>
                      <a:pt x="2173" y="673"/>
                      <a:pt x="2173" y="673"/>
                      <a:pt x="2173" y="673"/>
                    </a:cubicBezTo>
                    <a:cubicBezTo>
                      <a:pt x="2173" y="620"/>
                      <a:pt x="2173" y="620"/>
                      <a:pt x="2173" y="620"/>
                    </a:cubicBezTo>
                    <a:cubicBezTo>
                      <a:pt x="2150" y="643"/>
                      <a:pt x="2150" y="643"/>
                      <a:pt x="2150" y="643"/>
                    </a:cubicBezTo>
                    <a:cubicBezTo>
                      <a:pt x="2034" y="761"/>
                      <a:pt x="2034" y="761"/>
                      <a:pt x="2034" y="761"/>
                    </a:cubicBezTo>
                    <a:cubicBezTo>
                      <a:pt x="2022" y="774"/>
                      <a:pt x="2022" y="774"/>
                      <a:pt x="2022" y="774"/>
                    </a:cubicBezTo>
                    <a:cubicBezTo>
                      <a:pt x="2009" y="787"/>
                      <a:pt x="2009" y="787"/>
                      <a:pt x="2009" y="787"/>
                    </a:cubicBezTo>
                    <a:cubicBezTo>
                      <a:pt x="1640" y="1163"/>
                      <a:pt x="1640" y="1163"/>
                      <a:pt x="1640" y="1163"/>
                    </a:cubicBezTo>
                    <a:cubicBezTo>
                      <a:pt x="1605" y="1199"/>
                      <a:pt x="1605" y="1199"/>
                      <a:pt x="1605" y="1199"/>
                    </a:cubicBezTo>
                    <a:cubicBezTo>
                      <a:pt x="1571" y="1234"/>
                      <a:pt x="1571" y="1234"/>
                      <a:pt x="1571" y="1234"/>
                    </a:cubicBezTo>
                    <a:cubicBezTo>
                      <a:pt x="1533" y="1273"/>
                      <a:pt x="1533" y="1273"/>
                      <a:pt x="1533" y="1273"/>
                    </a:cubicBezTo>
                    <a:cubicBezTo>
                      <a:pt x="1499" y="1308"/>
                      <a:pt x="1499" y="1308"/>
                      <a:pt x="1499" y="1308"/>
                    </a:cubicBezTo>
                    <a:cubicBezTo>
                      <a:pt x="1476" y="1331"/>
                      <a:pt x="1476" y="1331"/>
                      <a:pt x="1476" y="1331"/>
                    </a:cubicBezTo>
                    <a:cubicBezTo>
                      <a:pt x="1440" y="1320"/>
                      <a:pt x="1440" y="1320"/>
                      <a:pt x="1440" y="1320"/>
                    </a:cubicBezTo>
                    <a:cubicBezTo>
                      <a:pt x="1387" y="1303"/>
                      <a:pt x="1387" y="1303"/>
                      <a:pt x="1387" y="1303"/>
                    </a:cubicBezTo>
                    <a:cubicBezTo>
                      <a:pt x="1327" y="1284"/>
                      <a:pt x="1327" y="1284"/>
                      <a:pt x="1327" y="1284"/>
                    </a:cubicBezTo>
                    <a:cubicBezTo>
                      <a:pt x="1274" y="1268"/>
                      <a:pt x="1274" y="1268"/>
                      <a:pt x="1274" y="1268"/>
                    </a:cubicBezTo>
                    <a:cubicBezTo>
                      <a:pt x="1219" y="1251"/>
                      <a:pt x="1219" y="1251"/>
                      <a:pt x="1219" y="1251"/>
                    </a:cubicBezTo>
                    <a:cubicBezTo>
                      <a:pt x="413" y="998"/>
                      <a:pt x="413" y="998"/>
                      <a:pt x="413" y="998"/>
                    </a:cubicBezTo>
                    <a:cubicBezTo>
                      <a:pt x="413" y="996"/>
                      <a:pt x="413" y="996"/>
                      <a:pt x="413" y="996"/>
                    </a:cubicBezTo>
                    <a:cubicBezTo>
                      <a:pt x="415" y="993"/>
                      <a:pt x="416" y="989"/>
                      <a:pt x="417" y="985"/>
                    </a:cubicBezTo>
                    <a:cubicBezTo>
                      <a:pt x="420" y="978"/>
                      <a:pt x="422" y="970"/>
                      <a:pt x="424" y="962"/>
                    </a:cubicBezTo>
                    <a:cubicBezTo>
                      <a:pt x="427" y="954"/>
                      <a:pt x="429" y="946"/>
                      <a:pt x="431" y="937"/>
                    </a:cubicBezTo>
                    <a:cubicBezTo>
                      <a:pt x="433" y="929"/>
                      <a:pt x="434" y="921"/>
                      <a:pt x="436" y="913"/>
                    </a:cubicBezTo>
                    <a:cubicBezTo>
                      <a:pt x="437" y="907"/>
                      <a:pt x="438" y="901"/>
                      <a:pt x="439" y="894"/>
                    </a:cubicBezTo>
                    <a:cubicBezTo>
                      <a:pt x="439" y="892"/>
                      <a:pt x="439" y="890"/>
                      <a:pt x="440" y="887"/>
                    </a:cubicBezTo>
                    <a:cubicBezTo>
                      <a:pt x="440" y="884"/>
                      <a:pt x="441" y="880"/>
                      <a:pt x="441" y="877"/>
                    </a:cubicBezTo>
                    <a:cubicBezTo>
                      <a:pt x="442" y="872"/>
                      <a:pt x="443" y="868"/>
                      <a:pt x="443" y="863"/>
                    </a:cubicBezTo>
                    <a:cubicBezTo>
                      <a:pt x="443" y="862"/>
                      <a:pt x="443" y="861"/>
                      <a:pt x="443" y="859"/>
                    </a:cubicBezTo>
                    <a:cubicBezTo>
                      <a:pt x="444" y="852"/>
                      <a:pt x="444" y="844"/>
                      <a:pt x="445" y="836"/>
                    </a:cubicBezTo>
                    <a:cubicBezTo>
                      <a:pt x="445" y="828"/>
                      <a:pt x="446" y="820"/>
                      <a:pt x="446" y="812"/>
                    </a:cubicBezTo>
                    <a:cubicBezTo>
                      <a:pt x="446" y="802"/>
                      <a:pt x="446" y="793"/>
                      <a:pt x="445" y="784"/>
                    </a:cubicBezTo>
                    <a:cubicBezTo>
                      <a:pt x="445" y="776"/>
                      <a:pt x="445" y="767"/>
                      <a:pt x="445" y="759"/>
                    </a:cubicBezTo>
                    <a:cubicBezTo>
                      <a:pt x="444" y="749"/>
                      <a:pt x="442" y="740"/>
                      <a:pt x="441" y="730"/>
                    </a:cubicBezTo>
                    <a:cubicBezTo>
                      <a:pt x="440" y="721"/>
                      <a:pt x="439" y="713"/>
                      <a:pt x="437" y="704"/>
                    </a:cubicBezTo>
                    <a:cubicBezTo>
                      <a:pt x="435" y="694"/>
                      <a:pt x="433" y="684"/>
                      <a:pt x="430" y="675"/>
                    </a:cubicBezTo>
                    <a:cubicBezTo>
                      <a:pt x="428" y="665"/>
                      <a:pt x="424" y="656"/>
                      <a:pt x="421" y="647"/>
                    </a:cubicBezTo>
                    <a:cubicBezTo>
                      <a:pt x="419" y="642"/>
                      <a:pt x="417" y="636"/>
                      <a:pt x="415" y="631"/>
                    </a:cubicBezTo>
                    <a:cubicBezTo>
                      <a:pt x="869" y="760"/>
                      <a:pt x="869" y="760"/>
                      <a:pt x="869" y="760"/>
                    </a:cubicBezTo>
                    <a:cubicBezTo>
                      <a:pt x="902" y="769"/>
                      <a:pt x="902" y="769"/>
                      <a:pt x="902" y="769"/>
                    </a:cubicBezTo>
                    <a:cubicBezTo>
                      <a:pt x="935" y="778"/>
                      <a:pt x="935" y="778"/>
                      <a:pt x="935" y="778"/>
                    </a:cubicBezTo>
                    <a:cubicBezTo>
                      <a:pt x="1460" y="927"/>
                      <a:pt x="1460" y="927"/>
                      <a:pt x="1460" y="927"/>
                    </a:cubicBezTo>
                    <a:cubicBezTo>
                      <a:pt x="1476" y="931"/>
                      <a:pt x="1476" y="931"/>
                      <a:pt x="1476" y="931"/>
                    </a:cubicBezTo>
                    <a:cubicBezTo>
                      <a:pt x="1731" y="695"/>
                      <a:pt x="1731" y="695"/>
                      <a:pt x="1731" y="695"/>
                    </a:cubicBezTo>
                    <a:cubicBezTo>
                      <a:pt x="1745" y="682"/>
                      <a:pt x="1745" y="682"/>
                      <a:pt x="1745" y="682"/>
                    </a:cubicBezTo>
                    <a:cubicBezTo>
                      <a:pt x="1759" y="670"/>
                      <a:pt x="1759" y="670"/>
                      <a:pt x="1759" y="670"/>
                    </a:cubicBezTo>
                    <a:cubicBezTo>
                      <a:pt x="2125" y="330"/>
                      <a:pt x="2125" y="330"/>
                      <a:pt x="2125" y="330"/>
                    </a:cubicBezTo>
                    <a:cubicBezTo>
                      <a:pt x="2138" y="318"/>
                      <a:pt x="2138" y="318"/>
                      <a:pt x="2138" y="318"/>
                    </a:cubicBezTo>
                    <a:cubicBezTo>
                      <a:pt x="2173" y="286"/>
                      <a:pt x="2173" y="286"/>
                      <a:pt x="2173" y="286"/>
                    </a:cubicBezTo>
                    <a:cubicBezTo>
                      <a:pt x="2173" y="239"/>
                      <a:pt x="2173" y="239"/>
                      <a:pt x="2173" y="239"/>
                    </a:cubicBezTo>
                    <a:cubicBezTo>
                      <a:pt x="1165" y="0"/>
                      <a:pt x="1165" y="0"/>
                      <a:pt x="1165" y="0"/>
                    </a:cubicBezTo>
                    <a:cubicBezTo>
                      <a:pt x="368" y="571"/>
                      <a:pt x="368" y="571"/>
                      <a:pt x="368" y="571"/>
                    </a:cubicBezTo>
                    <a:cubicBezTo>
                      <a:pt x="368" y="1034"/>
                      <a:pt x="368" y="1034"/>
                      <a:pt x="368" y="1034"/>
                    </a:cubicBezTo>
                    <a:cubicBezTo>
                      <a:pt x="1109" y="1273"/>
                      <a:pt x="1109" y="1273"/>
                      <a:pt x="1109" y="1273"/>
                    </a:cubicBezTo>
                    <a:lnTo>
                      <a:pt x="1163" y="1291"/>
                    </a:lnTo>
                    <a:close/>
                    <a:moveTo>
                      <a:pt x="2367" y="1277"/>
                    </a:moveTo>
                    <a:cubicBezTo>
                      <a:pt x="860" y="1590"/>
                      <a:pt x="860" y="1590"/>
                      <a:pt x="860" y="1590"/>
                    </a:cubicBezTo>
                    <a:cubicBezTo>
                      <a:pt x="860" y="1599"/>
                      <a:pt x="861" y="1608"/>
                      <a:pt x="861" y="1618"/>
                    </a:cubicBezTo>
                    <a:cubicBezTo>
                      <a:pt x="2366" y="1305"/>
                      <a:pt x="2366" y="1305"/>
                      <a:pt x="2366" y="1305"/>
                    </a:cubicBezTo>
                    <a:lnTo>
                      <a:pt x="2367" y="1277"/>
                    </a:lnTo>
                    <a:close/>
                    <a:moveTo>
                      <a:pt x="2366" y="1336"/>
                    </a:moveTo>
                    <a:cubicBezTo>
                      <a:pt x="863" y="1648"/>
                      <a:pt x="863" y="1648"/>
                      <a:pt x="863" y="1648"/>
                    </a:cubicBezTo>
                    <a:cubicBezTo>
                      <a:pt x="864" y="1657"/>
                      <a:pt x="865" y="1666"/>
                      <a:pt x="866" y="1676"/>
                    </a:cubicBezTo>
                    <a:cubicBezTo>
                      <a:pt x="2366" y="1364"/>
                      <a:pt x="2366" y="1364"/>
                      <a:pt x="2366" y="1364"/>
                    </a:cubicBezTo>
                    <a:lnTo>
                      <a:pt x="2366" y="1336"/>
                    </a:lnTo>
                    <a:close/>
                    <a:moveTo>
                      <a:pt x="1984" y="2641"/>
                    </a:moveTo>
                    <a:cubicBezTo>
                      <a:pt x="1982" y="2643"/>
                      <a:pt x="1976" y="2647"/>
                      <a:pt x="1976" y="2647"/>
                    </a:cubicBezTo>
                    <a:cubicBezTo>
                      <a:pt x="1838" y="2746"/>
                      <a:pt x="1649" y="2831"/>
                      <a:pt x="1401" y="2906"/>
                    </a:cubicBezTo>
                    <a:cubicBezTo>
                      <a:pt x="1347" y="2922"/>
                      <a:pt x="1292" y="2931"/>
                      <a:pt x="1238" y="2931"/>
                    </a:cubicBezTo>
                    <a:cubicBezTo>
                      <a:pt x="993" y="2931"/>
                      <a:pt x="803" y="2763"/>
                      <a:pt x="726" y="2600"/>
                    </a:cubicBezTo>
                    <a:cubicBezTo>
                      <a:pt x="741" y="2656"/>
                      <a:pt x="773" y="2729"/>
                      <a:pt x="834" y="2804"/>
                    </a:cubicBezTo>
                    <a:cubicBezTo>
                      <a:pt x="870" y="2848"/>
                      <a:pt x="916" y="2891"/>
                      <a:pt x="974" y="2928"/>
                    </a:cubicBezTo>
                    <a:cubicBezTo>
                      <a:pt x="1033" y="2964"/>
                      <a:pt x="1105" y="2993"/>
                      <a:pt x="1186" y="3003"/>
                    </a:cubicBezTo>
                    <a:cubicBezTo>
                      <a:pt x="1226" y="3008"/>
                      <a:pt x="1268" y="3009"/>
                      <a:pt x="1310" y="3005"/>
                    </a:cubicBezTo>
                    <a:cubicBezTo>
                      <a:pt x="1332" y="3003"/>
                      <a:pt x="1352" y="2999"/>
                      <a:pt x="1374" y="2994"/>
                    </a:cubicBezTo>
                    <a:cubicBezTo>
                      <a:pt x="1404" y="2987"/>
                      <a:pt x="1404" y="2987"/>
                      <a:pt x="1404" y="2987"/>
                    </a:cubicBezTo>
                    <a:cubicBezTo>
                      <a:pt x="1432" y="2979"/>
                      <a:pt x="1432" y="2979"/>
                      <a:pt x="1432" y="2979"/>
                    </a:cubicBezTo>
                    <a:cubicBezTo>
                      <a:pt x="1504" y="2958"/>
                      <a:pt x="1577" y="2930"/>
                      <a:pt x="1650" y="2896"/>
                    </a:cubicBezTo>
                    <a:cubicBezTo>
                      <a:pt x="1795" y="2826"/>
                      <a:pt x="1927" y="2738"/>
                      <a:pt x="2030" y="2638"/>
                    </a:cubicBezTo>
                    <a:cubicBezTo>
                      <a:pt x="2081" y="2587"/>
                      <a:pt x="2127" y="2533"/>
                      <a:pt x="2158" y="2472"/>
                    </a:cubicBezTo>
                    <a:cubicBezTo>
                      <a:pt x="2163" y="2462"/>
                      <a:pt x="2166" y="2452"/>
                      <a:pt x="2170" y="2443"/>
                    </a:cubicBezTo>
                    <a:cubicBezTo>
                      <a:pt x="2155" y="2471"/>
                      <a:pt x="2136" y="2499"/>
                      <a:pt x="2112" y="2527"/>
                    </a:cubicBezTo>
                    <a:cubicBezTo>
                      <a:pt x="2076" y="2567"/>
                      <a:pt x="2034" y="2605"/>
                      <a:pt x="1984" y="2641"/>
                    </a:cubicBezTo>
                    <a:close/>
                    <a:moveTo>
                      <a:pt x="1977" y="1980"/>
                    </a:moveTo>
                    <a:cubicBezTo>
                      <a:pt x="2010" y="1982"/>
                      <a:pt x="2043" y="1988"/>
                      <a:pt x="2074" y="2001"/>
                    </a:cubicBezTo>
                    <a:cubicBezTo>
                      <a:pt x="2070" y="1997"/>
                      <a:pt x="2066" y="1992"/>
                      <a:pt x="2062" y="1988"/>
                    </a:cubicBezTo>
                    <a:cubicBezTo>
                      <a:pt x="1974" y="1899"/>
                      <a:pt x="1862" y="1854"/>
                      <a:pt x="1729" y="1854"/>
                    </a:cubicBezTo>
                    <a:cubicBezTo>
                      <a:pt x="1675" y="1854"/>
                      <a:pt x="1618" y="1862"/>
                      <a:pt x="1558" y="1876"/>
                    </a:cubicBezTo>
                    <a:cubicBezTo>
                      <a:pt x="1558" y="1876"/>
                      <a:pt x="1554" y="1877"/>
                      <a:pt x="1546" y="1879"/>
                    </a:cubicBezTo>
                    <a:cubicBezTo>
                      <a:pt x="1590" y="1899"/>
                      <a:pt x="1632" y="1924"/>
                      <a:pt x="1672" y="1952"/>
                    </a:cubicBezTo>
                    <a:cubicBezTo>
                      <a:pt x="1702" y="1974"/>
                      <a:pt x="1726" y="1995"/>
                      <a:pt x="1754" y="2021"/>
                    </a:cubicBezTo>
                    <a:cubicBezTo>
                      <a:pt x="1757" y="2021"/>
                      <a:pt x="1757" y="2021"/>
                      <a:pt x="1757" y="2021"/>
                    </a:cubicBezTo>
                    <a:cubicBezTo>
                      <a:pt x="1793" y="2006"/>
                      <a:pt x="1828" y="1996"/>
                      <a:pt x="1864" y="1989"/>
                    </a:cubicBezTo>
                    <a:cubicBezTo>
                      <a:pt x="1901" y="1981"/>
                      <a:pt x="1939" y="1978"/>
                      <a:pt x="1977" y="1980"/>
                    </a:cubicBezTo>
                    <a:close/>
                    <a:moveTo>
                      <a:pt x="754" y="2572"/>
                    </a:moveTo>
                    <a:cubicBezTo>
                      <a:pt x="821" y="2725"/>
                      <a:pt x="1002" y="2893"/>
                      <a:pt x="1238" y="2893"/>
                    </a:cubicBezTo>
                    <a:cubicBezTo>
                      <a:pt x="1287" y="2893"/>
                      <a:pt x="1338" y="2886"/>
                      <a:pt x="1390" y="2870"/>
                    </a:cubicBezTo>
                    <a:cubicBezTo>
                      <a:pt x="1568" y="2817"/>
                      <a:pt x="1744" y="2752"/>
                      <a:pt x="1896" y="2653"/>
                    </a:cubicBezTo>
                    <a:cubicBezTo>
                      <a:pt x="1898" y="2646"/>
                      <a:pt x="1898" y="2646"/>
                      <a:pt x="1898" y="2646"/>
                    </a:cubicBezTo>
                    <a:cubicBezTo>
                      <a:pt x="1898" y="2555"/>
                      <a:pt x="1898" y="2555"/>
                      <a:pt x="1898" y="2555"/>
                    </a:cubicBezTo>
                    <a:cubicBezTo>
                      <a:pt x="1898" y="2519"/>
                      <a:pt x="1898" y="2519"/>
                      <a:pt x="1898" y="2519"/>
                    </a:cubicBezTo>
                    <a:cubicBezTo>
                      <a:pt x="1898" y="2477"/>
                      <a:pt x="1897" y="2439"/>
                      <a:pt x="1888" y="2403"/>
                    </a:cubicBezTo>
                    <a:cubicBezTo>
                      <a:pt x="1872" y="2328"/>
                      <a:pt x="1835" y="2253"/>
                      <a:pt x="1791" y="2186"/>
                    </a:cubicBezTo>
                    <a:cubicBezTo>
                      <a:pt x="1748" y="2118"/>
                      <a:pt x="1693" y="2057"/>
                      <a:pt x="1631" y="2005"/>
                    </a:cubicBezTo>
                    <a:cubicBezTo>
                      <a:pt x="1580" y="1963"/>
                      <a:pt x="1525" y="1928"/>
                      <a:pt x="1465" y="1899"/>
                    </a:cubicBezTo>
                    <a:cubicBezTo>
                      <a:pt x="1331" y="1933"/>
                      <a:pt x="1085" y="2001"/>
                      <a:pt x="970" y="2073"/>
                    </a:cubicBezTo>
                    <a:cubicBezTo>
                      <a:pt x="810" y="2174"/>
                      <a:pt x="706" y="2307"/>
                      <a:pt x="728" y="2481"/>
                    </a:cubicBezTo>
                    <a:cubicBezTo>
                      <a:pt x="731" y="2510"/>
                      <a:pt x="741" y="2540"/>
                      <a:pt x="754" y="2572"/>
                    </a:cubicBezTo>
                    <a:close/>
                    <a:moveTo>
                      <a:pt x="2405" y="1584"/>
                    </a:moveTo>
                    <a:cubicBezTo>
                      <a:pt x="2404" y="1499"/>
                      <a:pt x="2404" y="1499"/>
                      <a:pt x="2404" y="1499"/>
                    </a:cubicBezTo>
                    <a:cubicBezTo>
                      <a:pt x="868" y="1818"/>
                      <a:pt x="868" y="1818"/>
                      <a:pt x="868" y="1818"/>
                    </a:cubicBezTo>
                    <a:cubicBezTo>
                      <a:pt x="825" y="1638"/>
                      <a:pt x="826" y="1521"/>
                      <a:pt x="869" y="1323"/>
                    </a:cubicBezTo>
                    <a:cubicBezTo>
                      <a:pt x="1062" y="1283"/>
                      <a:pt x="1062" y="1283"/>
                      <a:pt x="1062" y="1283"/>
                    </a:cubicBezTo>
                    <a:cubicBezTo>
                      <a:pt x="361" y="1056"/>
                      <a:pt x="361" y="1056"/>
                      <a:pt x="361" y="1056"/>
                    </a:cubicBezTo>
                    <a:cubicBezTo>
                      <a:pt x="344" y="1051"/>
                      <a:pt x="344" y="1051"/>
                      <a:pt x="344" y="1051"/>
                    </a:cubicBezTo>
                    <a:cubicBezTo>
                      <a:pt x="344" y="916"/>
                      <a:pt x="344" y="916"/>
                      <a:pt x="344" y="916"/>
                    </a:cubicBezTo>
                    <a:cubicBezTo>
                      <a:pt x="71" y="980"/>
                      <a:pt x="71" y="980"/>
                      <a:pt x="71" y="980"/>
                    </a:cubicBezTo>
                    <a:cubicBezTo>
                      <a:pt x="71" y="980"/>
                      <a:pt x="0" y="1200"/>
                      <a:pt x="63" y="1450"/>
                    </a:cubicBezTo>
                    <a:cubicBezTo>
                      <a:pt x="70" y="1477"/>
                      <a:pt x="70" y="1477"/>
                      <a:pt x="70" y="1477"/>
                    </a:cubicBezTo>
                    <a:cubicBezTo>
                      <a:pt x="814" y="1915"/>
                      <a:pt x="814" y="1915"/>
                      <a:pt x="814" y="1915"/>
                    </a:cubicBezTo>
                    <a:lnTo>
                      <a:pt x="2405" y="1584"/>
                    </a:lnTo>
                    <a:close/>
                    <a:moveTo>
                      <a:pt x="2125" y="363"/>
                    </a:moveTo>
                    <a:cubicBezTo>
                      <a:pt x="1937" y="537"/>
                      <a:pt x="1937" y="537"/>
                      <a:pt x="1937" y="537"/>
                    </a:cubicBezTo>
                    <a:cubicBezTo>
                      <a:pt x="1890" y="581"/>
                      <a:pt x="1838" y="630"/>
                      <a:pt x="1786" y="679"/>
                    </a:cubicBezTo>
                    <a:cubicBezTo>
                      <a:pt x="1782" y="683"/>
                      <a:pt x="1777" y="687"/>
                      <a:pt x="1773" y="692"/>
                    </a:cubicBezTo>
                    <a:cubicBezTo>
                      <a:pt x="1768" y="696"/>
                      <a:pt x="1764" y="700"/>
                      <a:pt x="1759" y="704"/>
                    </a:cubicBezTo>
                    <a:cubicBezTo>
                      <a:pt x="1599" y="855"/>
                      <a:pt x="1449" y="996"/>
                      <a:pt x="1449" y="996"/>
                    </a:cubicBezTo>
                    <a:cubicBezTo>
                      <a:pt x="1449" y="996"/>
                      <a:pt x="1105" y="897"/>
                      <a:pt x="802" y="809"/>
                    </a:cubicBezTo>
                    <a:cubicBezTo>
                      <a:pt x="791" y="806"/>
                      <a:pt x="780" y="803"/>
                      <a:pt x="769" y="800"/>
                    </a:cubicBezTo>
                    <a:cubicBezTo>
                      <a:pt x="758" y="797"/>
                      <a:pt x="747" y="794"/>
                      <a:pt x="737" y="791"/>
                    </a:cubicBezTo>
                    <a:cubicBezTo>
                      <a:pt x="630" y="760"/>
                      <a:pt x="533" y="732"/>
                      <a:pt x="463" y="712"/>
                    </a:cubicBezTo>
                    <a:cubicBezTo>
                      <a:pt x="464" y="720"/>
                      <a:pt x="465" y="729"/>
                      <a:pt x="466" y="737"/>
                    </a:cubicBezTo>
                    <a:cubicBezTo>
                      <a:pt x="526" y="755"/>
                      <a:pt x="604" y="777"/>
                      <a:pt x="689" y="802"/>
                    </a:cubicBezTo>
                    <a:cubicBezTo>
                      <a:pt x="700" y="805"/>
                      <a:pt x="711" y="808"/>
                      <a:pt x="722" y="811"/>
                    </a:cubicBezTo>
                    <a:cubicBezTo>
                      <a:pt x="732" y="814"/>
                      <a:pt x="743" y="817"/>
                      <a:pt x="754" y="821"/>
                    </a:cubicBezTo>
                    <a:cubicBezTo>
                      <a:pt x="1071" y="912"/>
                      <a:pt x="1456" y="1023"/>
                      <a:pt x="1456" y="1023"/>
                    </a:cubicBezTo>
                    <a:cubicBezTo>
                      <a:pt x="1456" y="1023"/>
                      <a:pt x="1617" y="871"/>
                      <a:pt x="1785" y="713"/>
                    </a:cubicBezTo>
                    <a:cubicBezTo>
                      <a:pt x="1812" y="687"/>
                      <a:pt x="1812" y="687"/>
                      <a:pt x="1812" y="687"/>
                    </a:cubicBezTo>
                    <a:cubicBezTo>
                      <a:pt x="1941" y="566"/>
                      <a:pt x="2068" y="446"/>
                      <a:pt x="2125" y="393"/>
                    </a:cubicBezTo>
                    <a:lnTo>
                      <a:pt x="2125" y="363"/>
                    </a:lnTo>
                    <a:close/>
                    <a:moveTo>
                      <a:pt x="3105" y="1117"/>
                    </a:moveTo>
                    <a:cubicBezTo>
                      <a:pt x="3039" y="1016"/>
                      <a:pt x="2938" y="952"/>
                      <a:pt x="2837" y="903"/>
                    </a:cubicBezTo>
                    <a:cubicBezTo>
                      <a:pt x="2631" y="807"/>
                      <a:pt x="2409" y="764"/>
                      <a:pt x="2189" y="733"/>
                    </a:cubicBezTo>
                    <a:cubicBezTo>
                      <a:pt x="2160" y="763"/>
                      <a:pt x="2160" y="763"/>
                      <a:pt x="2160" y="763"/>
                    </a:cubicBezTo>
                    <a:cubicBezTo>
                      <a:pt x="2378" y="799"/>
                      <a:pt x="2620" y="850"/>
                      <a:pt x="2815" y="947"/>
                    </a:cubicBezTo>
                    <a:cubicBezTo>
                      <a:pt x="2911" y="996"/>
                      <a:pt x="3003" y="1060"/>
                      <a:pt x="3056" y="1148"/>
                    </a:cubicBezTo>
                    <a:cubicBezTo>
                      <a:pt x="3083" y="1191"/>
                      <a:pt x="3097" y="1240"/>
                      <a:pt x="3098" y="1290"/>
                    </a:cubicBezTo>
                    <a:cubicBezTo>
                      <a:pt x="3098" y="1340"/>
                      <a:pt x="3085" y="1390"/>
                      <a:pt x="3063" y="1438"/>
                    </a:cubicBezTo>
                    <a:cubicBezTo>
                      <a:pt x="3020" y="1532"/>
                      <a:pt x="2947" y="1614"/>
                      <a:pt x="2867" y="1686"/>
                    </a:cubicBezTo>
                    <a:cubicBezTo>
                      <a:pt x="2787" y="1757"/>
                      <a:pt x="2697" y="1820"/>
                      <a:pt x="2604" y="1876"/>
                    </a:cubicBezTo>
                    <a:cubicBezTo>
                      <a:pt x="2468" y="1958"/>
                      <a:pt x="2340" y="2020"/>
                      <a:pt x="2193" y="2078"/>
                    </a:cubicBezTo>
                    <a:cubicBezTo>
                      <a:pt x="2193" y="2078"/>
                      <a:pt x="2177" y="2084"/>
                      <a:pt x="2177" y="2084"/>
                    </a:cubicBezTo>
                    <a:cubicBezTo>
                      <a:pt x="2173" y="2087"/>
                      <a:pt x="2173" y="2087"/>
                      <a:pt x="2173" y="2087"/>
                    </a:cubicBezTo>
                    <a:cubicBezTo>
                      <a:pt x="2186" y="2114"/>
                      <a:pt x="2196" y="2144"/>
                      <a:pt x="2204" y="2175"/>
                    </a:cubicBezTo>
                    <a:cubicBezTo>
                      <a:pt x="2357" y="2111"/>
                      <a:pt x="2506" y="2036"/>
                      <a:pt x="2647" y="1946"/>
                    </a:cubicBezTo>
                    <a:cubicBezTo>
                      <a:pt x="2742" y="1885"/>
                      <a:pt x="2834" y="1818"/>
                      <a:pt x="2917" y="1740"/>
                    </a:cubicBezTo>
                    <a:cubicBezTo>
                      <a:pt x="3000" y="1662"/>
                      <a:pt x="3076" y="1573"/>
                      <a:pt x="3124" y="1464"/>
                    </a:cubicBezTo>
                    <a:cubicBezTo>
                      <a:pt x="3147" y="1410"/>
                      <a:pt x="3162" y="1350"/>
                      <a:pt x="3160" y="1289"/>
                    </a:cubicBezTo>
                    <a:cubicBezTo>
                      <a:pt x="3158" y="1228"/>
                      <a:pt x="3138" y="1167"/>
                      <a:pt x="3105" y="1117"/>
                    </a:cubicBezTo>
                    <a:close/>
                    <a:moveTo>
                      <a:pt x="2147" y="2120"/>
                    </a:moveTo>
                    <a:cubicBezTo>
                      <a:pt x="2140" y="2111"/>
                      <a:pt x="2140" y="2111"/>
                      <a:pt x="2140" y="2111"/>
                    </a:cubicBezTo>
                    <a:cubicBezTo>
                      <a:pt x="2137" y="2108"/>
                      <a:pt x="2134" y="2105"/>
                      <a:pt x="2131" y="2102"/>
                    </a:cubicBezTo>
                    <a:cubicBezTo>
                      <a:pt x="2117" y="2089"/>
                      <a:pt x="2103" y="2078"/>
                      <a:pt x="2087" y="2070"/>
                    </a:cubicBezTo>
                    <a:cubicBezTo>
                      <a:pt x="2053" y="2053"/>
                      <a:pt x="2014" y="2047"/>
                      <a:pt x="1975" y="2051"/>
                    </a:cubicBezTo>
                    <a:cubicBezTo>
                      <a:pt x="1944" y="2053"/>
                      <a:pt x="1913" y="2060"/>
                      <a:pt x="1883" y="2070"/>
                    </a:cubicBezTo>
                    <a:cubicBezTo>
                      <a:pt x="1863" y="2077"/>
                      <a:pt x="1842" y="2086"/>
                      <a:pt x="1823" y="2095"/>
                    </a:cubicBezTo>
                    <a:cubicBezTo>
                      <a:pt x="1835" y="2110"/>
                      <a:pt x="1847" y="2125"/>
                      <a:pt x="1858" y="2140"/>
                    </a:cubicBezTo>
                    <a:cubicBezTo>
                      <a:pt x="1910" y="2213"/>
                      <a:pt x="1951" y="2292"/>
                      <a:pt x="1975" y="2382"/>
                    </a:cubicBezTo>
                    <a:cubicBezTo>
                      <a:pt x="1985" y="2420"/>
                      <a:pt x="1987" y="2458"/>
                      <a:pt x="1988" y="2493"/>
                    </a:cubicBezTo>
                    <a:cubicBezTo>
                      <a:pt x="1988" y="2502"/>
                      <a:pt x="1988" y="2511"/>
                      <a:pt x="1988" y="2519"/>
                    </a:cubicBezTo>
                    <a:cubicBezTo>
                      <a:pt x="1988" y="2544"/>
                      <a:pt x="1987" y="2568"/>
                      <a:pt x="1986" y="2592"/>
                    </a:cubicBezTo>
                    <a:cubicBezTo>
                      <a:pt x="2022" y="2564"/>
                      <a:pt x="2055" y="2534"/>
                      <a:pt x="2084" y="2501"/>
                    </a:cubicBezTo>
                    <a:cubicBezTo>
                      <a:pt x="2177" y="2396"/>
                      <a:pt x="2189" y="2284"/>
                      <a:pt x="2168" y="2189"/>
                    </a:cubicBezTo>
                    <a:cubicBezTo>
                      <a:pt x="2162" y="2161"/>
                      <a:pt x="2157" y="2145"/>
                      <a:pt x="2147" y="2120"/>
                    </a:cubicBezTo>
                    <a:close/>
                    <a:moveTo>
                      <a:pt x="793" y="777"/>
                    </a:moveTo>
                    <a:cubicBezTo>
                      <a:pt x="804" y="781"/>
                      <a:pt x="815" y="784"/>
                      <a:pt x="826" y="787"/>
                    </a:cubicBezTo>
                    <a:cubicBezTo>
                      <a:pt x="837" y="790"/>
                      <a:pt x="848" y="793"/>
                      <a:pt x="859" y="796"/>
                    </a:cubicBezTo>
                    <a:cubicBezTo>
                      <a:pt x="1150" y="878"/>
                      <a:pt x="1455" y="965"/>
                      <a:pt x="1455" y="965"/>
                    </a:cubicBezTo>
                    <a:cubicBezTo>
                      <a:pt x="1455" y="965"/>
                      <a:pt x="1459" y="961"/>
                      <a:pt x="1467" y="954"/>
                    </a:cubicBezTo>
                    <a:cubicBezTo>
                      <a:pt x="887" y="790"/>
                      <a:pt x="887" y="790"/>
                      <a:pt x="887" y="790"/>
                    </a:cubicBezTo>
                    <a:cubicBezTo>
                      <a:pt x="854" y="780"/>
                      <a:pt x="854" y="780"/>
                      <a:pt x="854" y="780"/>
                    </a:cubicBezTo>
                    <a:cubicBezTo>
                      <a:pt x="821" y="771"/>
                      <a:pt x="821" y="771"/>
                      <a:pt x="821" y="771"/>
                    </a:cubicBezTo>
                    <a:cubicBezTo>
                      <a:pt x="453" y="667"/>
                      <a:pt x="453" y="667"/>
                      <a:pt x="453" y="667"/>
                    </a:cubicBezTo>
                    <a:cubicBezTo>
                      <a:pt x="455" y="672"/>
                      <a:pt x="456" y="677"/>
                      <a:pt x="457" y="682"/>
                    </a:cubicBezTo>
                    <a:cubicBezTo>
                      <a:pt x="541" y="706"/>
                      <a:pt x="663" y="741"/>
                      <a:pt x="793" y="777"/>
                    </a:cubicBezTo>
                    <a:close/>
                    <a:moveTo>
                      <a:pt x="1958" y="771"/>
                    </a:moveTo>
                    <a:cubicBezTo>
                      <a:pt x="1831" y="900"/>
                      <a:pt x="1662" y="1072"/>
                      <a:pt x="1555" y="1181"/>
                    </a:cubicBezTo>
                    <a:cubicBezTo>
                      <a:pt x="1542" y="1194"/>
                      <a:pt x="1531" y="1206"/>
                      <a:pt x="1520" y="1217"/>
                    </a:cubicBezTo>
                    <a:cubicBezTo>
                      <a:pt x="1507" y="1230"/>
                      <a:pt x="1495" y="1242"/>
                      <a:pt x="1486" y="1252"/>
                    </a:cubicBezTo>
                    <a:cubicBezTo>
                      <a:pt x="1464" y="1273"/>
                      <a:pt x="1451" y="1286"/>
                      <a:pt x="1451" y="1286"/>
                    </a:cubicBezTo>
                    <a:cubicBezTo>
                      <a:pt x="1451" y="1286"/>
                      <a:pt x="1431" y="1280"/>
                      <a:pt x="1398" y="1270"/>
                    </a:cubicBezTo>
                    <a:cubicBezTo>
                      <a:pt x="1383" y="1265"/>
                      <a:pt x="1365" y="1259"/>
                      <a:pt x="1345" y="1253"/>
                    </a:cubicBezTo>
                    <a:cubicBezTo>
                      <a:pt x="1328" y="1248"/>
                      <a:pt x="1310" y="1242"/>
                      <a:pt x="1291" y="1236"/>
                    </a:cubicBezTo>
                    <a:cubicBezTo>
                      <a:pt x="1057" y="1162"/>
                      <a:pt x="630" y="1027"/>
                      <a:pt x="447" y="969"/>
                    </a:cubicBezTo>
                    <a:cubicBezTo>
                      <a:pt x="446" y="974"/>
                      <a:pt x="445" y="978"/>
                      <a:pt x="444" y="982"/>
                    </a:cubicBezTo>
                    <a:cubicBezTo>
                      <a:pt x="1267" y="1241"/>
                      <a:pt x="1267" y="1241"/>
                      <a:pt x="1267" y="1241"/>
                    </a:cubicBezTo>
                    <a:cubicBezTo>
                      <a:pt x="1322" y="1258"/>
                      <a:pt x="1322" y="1258"/>
                      <a:pt x="1322" y="1258"/>
                    </a:cubicBezTo>
                    <a:cubicBezTo>
                      <a:pt x="1375" y="1274"/>
                      <a:pt x="1375" y="1274"/>
                      <a:pt x="1375" y="1274"/>
                    </a:cubicBezTo>
                    <a:cubicBezTo>
                      <a:pt x="1435" y="1293"/>
                      <a:pt x="1435" y="1293"/>
                      <a:pt x="1435" y="1293"/>
                    </a:cubicBezTo>
                    <a:cubicBezTo>
                      <a:pt x="1468" y="1304"/>
                      <a:pt x="1468" y="1304"/>
                      <a:pt x="1468" y="1304"/>
                    </a:cubicBezTo>
                    <a:cubicBezTo>
                      <a:pt x="1473" y="1298"/>
                      <a:pt x="1480" y="1291"/>
                      <a:pt x="1489" y="1282"/>
                    </a:cubicBezTo>
                    <a:cubicBezTo>
                      <a:pt x="1500" y="1271"/>
                      <a:pt x="1513" y="1258"/>
                      <a:pt x="1528" y="1243"/>
                    </a:cubicBezTo>
                    <a:cubicBezTo>
                      <a:pt x="1538" y="1232"/>
                      <a:pt x="1550" y="1220"/>
                      <a:pt x="1562" y="1208"/>
                    </a:cubicBezTo>
                    <a:cubicBezTo>
                      <a:pt x="1573" y="1197"/>
                      <a:pt x="1585" y="1185"/>
                      <a:pt x="1597" y="1172"/>
                    </a:cubicBezTo>
                    <a:cubicBezTo>
                      <a:pt x="1708" y="1059"/>
                      <a:pt x="1865" y="899"/>
                      <a:pt x="1983" y="779"/>
                    </a:cubicBezTo>
                    <a:cubicBezTo>
                      <a:pt x="1987" y="775"/>
                      <a:pt x="1992" y="770"/>
                      <a:pt x="1996" y="766"/>
                    </a:cubicBezTo>
                    <a:cubicBezTo>
                      <a:pt x="2000" y="761"/>
                      <a:pt x="2005" y="757"/>
                      <a:pt x="2009" y="753"/>
                    </a:cubicBezTo>
                    <a:cubicBezTo>
                      <a:pt x="2060" y="701"/>
                      <a:pt x="2101" y="659"/>
                      <a:pt x="2125" y="635"/>
                    </a:cubicBezTo>
                    <a:cubicBezTo>
                      <a:pt x="2125" y="601"/>
                      <a:pt x="2125" y="601"/>
                      <a:pt x="2125" y="601"/>
                    </a:cubicBezTo>
                    <a:cubicBezTo>
                      <a:pt x="2108" y="618"/>
                      <a:pt x="2054" y="673"/>
                      <a:pt x="1984" y="744"/>
                    </a:cubicBezTo>
                    <a:cubicBezTo>
                      <a:pt x="1979" y="749"/>
                      <a:pt x="1975" y="753"/>
                      <a:pt x="1971" y="757"/>
                    </a:cubicBezTo>
                    <a:cubicBezTo>
                      <a:pt x="1967" y="762"/>
                      <a:pt x="1962" y="766"/>
                      <a:pt x="1958" y="771"/>
                    </a:cubicBezTo>
                    <a:close/>
                    <a:moveTo>
                      <a:pt x="2125" y="553"/>
                    </a:moveTo>
                    <a:cubicBezTo>
                      <a:pt x="2103" y="574"/>
                      <a:pt x="2033" y="645"/>
                      <a:pt x="1946" y="732"/>
                    </a:cubicBezTo>
                    <a:cubicBezTo>
                      <a:pt x="1942" y="736"/>
                      <a:pt x="1937" y="741"/>
                      <a:pt x="1933" y="745"/>
                    </a:cubicBezTo>
                    <a:cubicBezTo>
                      <a:pt x="1929" y="749"/>
                      <a:pt x="1924" y="754"/>
                      <a:pt x="1920" y="758"/>
                    </a:cubicBezTo>
                    <a:cubicBezTo>
                      <a:pt x="1762" y="917"/>
                      <a:pt x="1560" y="1119"/>
                      <a:pt x="1483" y="1196"/>
                    </a:cubicBezTo>
                    <a:cubicBezTo>
                      <a:pt x="1463" y="1216"/>
                      <a:pt x="1451" y="1228"/>
                      <a:pt x="1451" y="1228"/>
                    </a:cubicBezTo>
                    <a:cubicBezTo>
                      <a:pt x="1451" y="1228"/>
                      <a:pt x="1432" y="1223"/>
                      <a:pt x="1401" y="1213"/>
                    </a:cubicBezTo>
                    <a:cubicBezTo>
                      <a:pt x="1234" y="1161"/>
                      <a:pt x="686" y="991"/>
                      <a:pt x="459" y="921"/>
                    </a:cubicBezTo>
                    <a:cubicBezTo>
                      <a:pt x="457" y="928"/>
                      <a:pt x="456" y="936"/>
                      <a:pt x="454" y="944"/>
                    </a:cubicBezTo>
                    <a:cubicBezTo>
                      <a:pt x="664" y="1009"/>
                      <a:pt x="1141" y="1157"/>
                      <a:pt x="1353" y="1223"/>
                    </a:cubicBezTo>
                    <a:cubicBezTo>
                      <a:pt x="1374" y="1230"/>
                      <a:pt x="1392" y="1235"/>
                      <a:pt x="1407" y="1240"/>
                    </a:cubicBezTo>
                    <a:cubicBezTo>
                      <a:pt x="1439" y="1250"/>
                      <a:pt x="1457" y="1256"/>
                      <a:pt x="1457" y="1256"/>
                    </a:cubicBezTo>
                    <a:cubicBezTo>
                      <a:pt x="1457" y="1256"/>
                      <a:pt x="1470" y="1243"/>
                      <a:pt x="1490" y="1223"/>
                    </a:cubicBezTo>
                    <a:cubicBezTo>
                      <a:pt x="1500" y="1213"/>
                      <a:pt x="1512" y="1201"/>
                      <a:pt x="1526" y="1187"/>
                    </a:cubicBezTo>
                    <a:cubicBezTo>
                      <a:pt x="1622" y="1090"/>
                      <a:pt x="1803" y="909"/>
                      <a:pt x="1945" y="766"/>
                    </a:cubicBezTo>
                    <a:cubicBezTo>
                      <a:pt x="1950" y="762"/>
                      <a:pt x="1954" y="758"/>
                      <a:pt x="1958" y="753"/>
                    </a:cubicBezTo>
                    <a:cubicBezTo>
                      <a:pt x="1963" y="749"/>
                      <a:pt x="1967" y="745"/>
                      <a:pt x="1971" y="740"/>
                    </a:cubicBezTo>
                    <a:cubicBezTo>
                      <a:pt x="2039" y="673"/>
                      <a:pt x="2095" y="617"/>
                      <a:pt x="2125" y="586"/>
                    </a:cubicBezTo>
                    <a:lnTo>
                      <a:pt x="2125" y="553"/>
                    </a:lnTo>
                    <a:close/>
                    <a:moveTo>
                      <a:pt x="2125" y="505"/>
                    </a:moveTo>
                    <a:cubicBezTo>
                      <a:pt x="2098" y="531"/>
                      <a:pt x="2011" y="617"/>
                      <a:pt x="1908" y="719"/>
                    </a:cubicBezTo>
                    <a:cubicBezTo>
                      <a:pt x="1903" y="723"/>
                      <a:pt x="1899" y="728"/>
                      <a:pt x="1894" y="732"/>
                    </a:cubicBezTo>
                    <a:cubicBezTo>
                      <a:pt x="1890" y="736"/>
                      <a:pt x="1886" y="741"/>
                      <a:pt x="1881" y="745"/>
                    </a:cubicBezTo>
                    <a:cubicBezTo>
                      <a:pt x="1687" y="937"/>
                      <a:pt x="1450" y="1170"/>
                      <a:pt x="1450" y="1170"/>
                    </a:cubicBezTo>
                    <a:cubicBezTo>
                      <a:pt x="1450" y="1170"/>
                      <a:pt x="795" y="971"/>
                      <a:pt x="499" y="880"/>
                    </a:cubicBezTo>
                    <a:cubicBezTo>
                      <a:pt x="487" y="877"/>
                      <a:pt x="477" y="874"/>
                      <a:pt x="467" y="871"/>
                    </a:cubicBezTo>
                    <a:cubicBezTo>
                      <a:pt x="467" y="871"/>
                      <a:pt x="466" y="870"/>
                      <a:pt x="466" y="870"/>
                    </a:cubicBezTo>
                    <a:cubicBezTo>
                      <a:pt x="466" y="870"/>
                      <a:pt x="466" y="871"/>
                      <a:pt x="466" y="871"/>
                    </a:cubicBezTo>
                    <a:cubicBezTo>
                      <a:pt x="466" y="877"/>
                      <a:pt x="465" y="882"/>
                      <a:pt x="464" y="888"/>
                    </a:cubicBezTo>
                    <a:cubicBezTo>
                      <a:pt x="464" y="890"/>
                      <a:pt x="464" y="892"/>
                      <a:pt x="463" y="894"/>
                    </a:cubicBezTo>
                    <a:cubicBezTo>
                      <a:pt x="746" y="981"/>
                      <a:pt x="1457" y="1197"/>
                      <a:pt x="1457" y="1197"/>
                    </a:cubicBezTo>
                    <a:cubicBezTo>
                      <a:pt x="1457" y="1197"/>
                      <a:pt x="1707" y="951"/>
                      <a:pt x="1907" y="754"/>
                    </a:cubicBezTo>
                    <a:cubicBezTo>
                      <a:pt x="1911" y="749"/>
                      <a:pt x="1915" y="745"/>
                      <a:pt x="1920" y="741"/>
                    </a:cubicBezTo>
                    <a:cubicBezTo>
                      <a:pt x="1924" y="736"/>
                      <a:pt x="1929" y="732"/>
                      <a:pt x="1933" y="728"/>
                    </a:cubicBezTo>
                    <a:cubicBezTo>
                      <a:pt x="2017" y="645"/>
                      <a:pt x="2089" y="574"/>
                      <a:pt x="2125" y="538"/>
                    </a:cubicBezTo>
                    <a:lnTo>
                      <a:pt x="2125" y="505"/>
                    </a:lnTo>
                    <a:close/>
                    <a:moveTo>
                      <a:pt x="2125" y="456"/>
                    </a:moveTo>
                    <a:cubicBezTo>
                      <a:pt x="2092" y="488"/>
                      <a:pt x="1986" y="591"/>
                      <a:pt x="1868" y="706"/>
                    </a:cubicBezTo>
                    <a:cubicBezTo>
                      <a:pt x="1864" y="710"/>
                      <a:pt x="1859" y="715"/>
                      <a:pt x="1855" y="719"/>
                    </a:cubicBezTo>
                    <a:cubicBezTo>
                      <a:pt x="1850" y="723"/>
                      <a:pt x="1846" y="728"/>
                      <a:pt x="1841" y="732"/>
                    </a:cubicBezTo>
                    <a:cubicBezTo>
                      <a:pt x="1655" y="913"/>
                      <a:pt x="1450" y="1112"/>
                      <a:pt x="1450" y="1112"/>
                    </a:cubicBezTo>
                    <a:cubicBezTo>
                      <a:pt x="1450" y="1112"/>
                      <a:pt x="920" y="954"/>
                      <a:pt x="598" y="857"/>
                    </a:cubicBezTo>
                    <a:cubicBezTo>
                      <a:pt x="587" y="854"/>
                      <a:pt x="576" y="851"/>
                      <a:pt x="566" y="848"/>
                    </a:cubicBezTo>
                    <a:cubicBezTo>
                      <a:pt x="555" y="844"/>
                      <a:pt x="544" y="841"/>
                      <a:pt x="534" y="838"/>
                    </a:cubicBezTo>
                    <a:cubicBezTo>
                      <a:pt x="511" y="831"/>
                      <a:pt x="489" y="825"/>
                      <a:pt x="470" y="819"/>
                    </a:cubicBezTo>
                    <a:cubicBezTo>
                      <a:pt x="469" y="827"/>
                      <a:pt x="469" y="835"/>
                      <a:pt x="468" y="843"/>
                    </a:cubicBezTo>
                    <a:cubicBezTo>
                      <a:pt x="474" y="845"/>
                      <a:pt x="481" y="847"/>
                      <a:pt x="487" y="849"/>
                    </a:cubicBezTo>
                    <a:cubicBezTo>
                      <a:pt x="497" y="852"/>
                      <a:pt x="508" y="855"/>
                      <a:pt x="519" y="858"/>
                    </a:cubicBezTo>
                    <a:cubicBezTo>
                      <a:pt x="529" y="862"/>
                      <a:pt x="540" y="865"/>
                      <a:pt x="551" y="868"/>
                    </a:cubicBezTo>
                    <a:cubicBezTo>
                      <a:pt x="869" y="963"/>
                      <a:pt x="1450" y="1137"/>
                      <a:pt x="1450" y="1137"/>
                    </a:cubicBezTo>
                    <a:cubicBezTo>
                      <a:pt x="1457" y="1139"/>
                      <a:pt x="1457" y="1139"/>
                      <a:pt x="1457" y="1139"/>
                    </a:cubicBezTo>
                    <a:cubicBezTo>
                      <a:pt x="1457" y="1139"/>
                      <a:pt x="1675" y="927"/>
                      <a:pt x="1867" y="740"/>
                    </a:cubicBezTo>
                    <a:cubicBezTo>
                      <a:pt x="1871" y="736"/>
                      <a:pt x="1876" y="732"/>
                      <a:pt x="1880" y="727"/>
                    </a:cubicBezTo>
                    <a:cubicBezTo>
                      <a:pt x="1885" y="723"/>
                      <a:pt x="1889" y="719"/>
                      <a:pt x="1894" y="714"/>
                    </a:cubicBezTo>
                    <a:cubicBezTo>
                      <a:pt x="1993" y="618"/>
                      <a:pt x="2082" y="531"/>
                      <a:pt x="2125" y="490"/>
                    </a:cubicBezTo>
                    <a:lnTo>
                      <a:pt x="2125" y="456"/>
                    </a:lnTo>
                    <a:close/>
                    <a:moveTo>
                      <a:pt x="2125" y="408"/>
                    </a:moveTo>
                    <a:cubicBezTo>
                      <a:pt x="2086" y="445"/>
                      <a:pt x="1960" y="566"/>
                      <a:pt x="1828" y="693"/>
                    </a:cubicBezTo>
                    <a:cubicBezTo>
                      <a:pt x="1823" y="697"/>
                      <a:pt x="1819" y="701"/>
                      <a:pt x="1814" y="705"/>
                    </a:cubicBezTo>
                    <a:cubicBezTo>
                      <a:pt x="1810" y="710"/>
                      <a:pt x="1805" y="714"/>
                      <a:pt x="1801" y="718"/>
                    </a:cubicBezTo>
                    <a:cubicBezTo>
                      <a:pt x="1626" y="885"/>
                      <a:pt x="1450" y="1054"/>
                      <a:pt x="1450" y="1054"/>
                    </a:cubicBezTo>
                    <a:cubicBezTo>
                      <a:pt x="1450" y="1054"/>
                      <a:pt x="1020" y="928"/>
                      <a:pt x="699" y="833"/>
                    </a:cubicBezTo>
                    <a:cubicBezTo>
                      <a:pt x="688" y="830"/>
                      <a:pt x="677" y="827"/>
                      <a:pt x="666" y="824"/>
                    </a:cubicBezTo>
                    <a:cubicBezTo>
                      <a:pt x="655" y="821"/>
                      <a:pt x="645" y="818"/>
                      <a:pt x="634" y="815"/>
                    </a:cubicBezTo>
                    <a:cubicBezTo>
                      <a:pt x="571" y="796"/>
                      <a:pt x="514" y="779"/>
                      <a:pt x="468" y="766"/>
                    </a:cubicBezTo>
                    <a:cubicBezTo>
                      <a:pt x="469" y="774"/>
                      <a:pt x="469" y="783"/>
                      <a:pt x="470" y="791"/>
                    </a:cubicBezTo>
                    <a:cubicBezTo>
                      <a:pt x="504" y="801"/>
                      <a:pt x="544" y="813"/>
                      <a:pt x="587" y="826"/>
                    </a:cubicBezTo>
                    <a:cubicBezTo>
                      <a:pt x="598" y="829"/>
                      <a:pt x="608" y="832"/>
                      <a:pt x="619" y="835"/>
                    </a:cubicBezTo>
                    <a:cubicBezTo>
                      <a:pt x="630" y="838"/>
                      <a:pt x="640" y="841"/>
                      <a:pt x="651" y="844"/>
                    </a:cubicBezTo>
                    <a:cubicBezTo>
                      <a:pt x="978" y="941"/>
                      <a:pt x="1449" y="1079"/>
                      <a:pt x="1449" y="1079"/>
                    </a:cubicBezTo>
                    <a:cubicBezTo>
                      <a:pt x="1456" y="1081"/>
                      <a:pt x="1456" y="1081"/>
                      <a:pt x="1456" y="1081"/>
                    </a:cubicBezTo>
                    <a:cubicBezTo>
                      <a:pt x="1456" y="1081"/>
                      <a:pt x="1645" y="900"/>
                      <a:pt x="1826" y="727"/>
                    </a:cubicBezTo>
                    <a:cubicBezTo>
                      <a:pt x="1831" y="723"/>
                      <a:pt x="1835" y="718"/>
                      <a:pt x="1840" y="714"/>
                    </a:cubicBezTo>
                    <a:cubicBezTo>
                      <a:pt x="1844" y="710"/>
                      <a:pt x="1849" y="705"/>
                      <a:pt x="1853" y="701"/>
                    </a:cubicBezTo>
                    <a:cubicBezTo>
                      <a:pt x="1968" y="591"/>
                      <a:pt x="2075" y="489"/>
                      <a:pt x="2125" y="441"/>
                    </a:cubicBezTo>
                    <a:lnTo>
                      <a:pt x="2125" y="4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</p:grpSp>
      </p:grpSp>
      <p:grpSp>
        <p:nvGrpSpPr>
          <p:cNvPr id="2" name="Grupa 1"/>
          <p:cNvGrpSpPr/>
          <p:nvPr/>
        </p:nvGrpSpPr>
        <p:grpSpPr>
          <a:xfrm>
            <a:off x="723940" y="2482404"/>
            <a:ext cx="1291200" cy="825279"/>
            <a:chOff x="627642" y="3343803"/>
            <a:chExt cx="933952" cy="618959"/>
          </a:xfrm>
        </p:grpSpPr>
        <p:grpSp>
          <p:nvGrpSpPr>
            <p:cNvPr id="81" name="Group 66"/>
            <p:cNvGrpSpPr/>
            <p:nvPr/>
          </p:nvGrpSpPr>
          <p:grpSpPr>
            <a:xfrm>
              <a:off x="627642" y="3343803"/>
              <a:ext cx="933952" cy="618959"/>
              <a:chOff x="234000" y="2771793"/>
              <a:chExt cx="933952" cy="618959"/>
            </a:xfrm>
          </p:grpSpPr>
          <p:cxnSp>
            <p:nvCxnSpPr>
              <p:cNvPr id="82" name="Straight Connector 13"/>
              <p:cNvCxnSpPr/>
              <p:nvPr/>
            </p:nvCxnSpPr>
            <p:spPr bwMode="gray">
              <a:xfrm>
                <a:off x="866180" y="3081582"/>
                <a:ext cx="301772" cy="0"/>
              </a:xfrm>
              <a:prstGeom prst="line">
                <a:avLst/>
              </a:prstGeom>
              <a:ln cap="rnd">
                <a:solidFill>
                  <a:schemeClr val="accent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9"/>
              <p:cNvSpPr/>
              <p:nvPr/>
            </p:nvSpPr>
            <p:spPr bwMode="gray">
              <a:xfrm>
                <a:off x="234000" y="2771793"/>
                <a:ext cx="611062" cy="6189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4267" dirty="0"/>
              </a:p>
            </p:txBody>
          </p:sp>
        </p:grpSp>
        <p:grpSp>
          <p:nvGrpSpPr>
            <p:cNvPr id="113" name="Group 49"/>
            <p:cNvGrpSpPr/>
            <p:nvPr/>
          </p:nvGrpSpPr>
          <p:grpSpPr>
            <a:xfrm>
              <a:off x="705581" y="3493360"/>
              <a:ext cx="461169" cy="285751"/>
              <a:chOff x="1524000" y="5257800"/>
              <a:chExt cx="1139825" cy="706438"/>
            </a:xfrm>
            <a:solidFill>
              <a:schemeClr val="bg1"/>
            </a:solidFill>
          </p:grpSpPr>
          <p:sp>
            <p:nvSpPr>
              <p:cNvPr id="114" name="Freeform 13"/>
              <p:cNvSpPr>
                <a:spLocks/>
              </p:cNvSpPr>
              <p:nvPr/>
            </p:nvSpPr>
            <p:spPr bwMode="auto">
              <a:xfrm>
                <a:off x="1692275" y="5257800"/>
                <a:ext cx="803275" cy="706438"/>
              </a:xfrm>
              <a:custGeom>
                <a:avLst/>
                <a:gdLst/>
                <a:ahLst/>
                <a:cxnLst>
                  <a:cxn ang="0">
                    <a:pos x="835" y="641"/>
                  </a:cxn>
                  <a:cxn ang="0">
                    <a:pos x="835" y="742"/>
                  </a:cxn>
                  <a:cxn ang="0">
                    <a:pos x="898" y="770"/>
                  </a:cxn>
                  <a:cxn ang="0">
                    <a:pos x="971" y="802"/>
                  </a:cxn>
                  <a:cxn ang="0">
                    <a:pos x="1047" y="835"/>
                  </a:cxn>
                  <a:cxn ang="0">
                    <a:pos x="1120" y="865"/>
                  </a:cxn>
                  <a:cxn ang="0">
                    <a:pos x="1182" y="891"/>
                  </a:cxn>
                  <a:cxn ang="0">
                    <a:pos x="1227" y="908"/>
                  </a:cxn>
                  <a:cxn ang="0">
                    <a:pos x="1286" y="948"/>
                  </a:cxn>
                  <a:cxn ang="0">
                    <a:pos x="1322" y="1001"/>
                  </a:cxn>
                  <a:cxn ang="0">
                    <a:pos x="1344" y="1069"/>
                  </a:cxn>
                  <a:cxn ang="0">
                    <a:pos x="1344" y="1179"/>
                  </a:cxn>
                  <a:cxn ang="0">
                    <a:pos x="0" y="1179"/>
                  </a:cxn>
                  <a:cxn ang="0">
                    <a:pos x="0" y="1069"/>
                  </a:cxn>
                  <a:cxn ang="0">
                    <a:pos x="23" y="1001"/>
                  </a:cxn>
                  <a:cxn ang="0">
                    <a:pos x="59" y="948"/>
                  </a:cxn>
                  <a:cxn ang="0">
                    <a:pos x="117" y="908"/>
                  </a:cxn>
                  <a:cxn ang="0">
                    <a:pos x="164" y="890"/>
                  </a:cxn>
                  <a:cxn ang="0">
                    <a:pos x="230" y="864"/>
                  </a:cxn>
                  <a:cxn ang="0">
                    <a:pos x="306" y="831"/>
                  </a:cxn>
                  <a:cxn ang="0">
                    <a:pos x="386" y="797"/>
                  </a:cxn>
                  <a:cxn ang="0">
                    <a:pos x="461" y="764"/>
                  </a:cxn>
                  <a:cxn ang="0">
                    <a:pos x="524" y="736"/>
                  </a:cxn>
                  <a:cxn ang="0">
                    <a:pos x="524" y="638"/>
                  </a:cxn>
                  <a:cxn ang="0">
                    <a:pos x="518" y="616"/>
                  </a:cxn>
                  <a:cxn ang="0">
                    <a:pos x="510" y="587"/>
                  </a:cxn>
                  <a:cxn ang="0">
                    <a:pos x="498" y="550"/>
                  </a:cxn>
                  <a:cxn ang="0">
                    <a:pos x="458" y="444"/>
                  </a:cxn>
                  <a:cxn ang="0">
                    <a:pos x="443" y="319"/>
                  </a:cxn>
                  <a:cxn ang="0">
                    <a:pos x="462" y="171"/>
                  </a:cxn>
                  <a:cxn ang="0">
                    <a:pos x="513" y="72"/>
                  </a:cxn>
                  <a:cxn ang="0">
                    <a:pos x="587" y="17"/>
                  </a:cxn>
                  <a:cxn ang="0">
                    <a:pos x="679" y="0"/>
                  </a:cxn>
                  <a:cxn ang="0">
                    <a:pos x="770" y="17"/>
                  </a:cxn>
                  <a:cxn ang="0">
                    <a:pos x="846" y="71"/>
                  </a:cxn>
                  <a:cxn ang="0">
                    <a:pos x="897" y="170"/>
                  </a:cxn>
                  <a:cxn ang="0">
                    <a:pos x="915" y="319"/>
                  </a:cxn>
                  <a:cxn ang="0">
                    <a:pos x="901" y="442"/>
                  </a:cxn>
                  <a:cxn ang="0">
                    <a:pos x="862" y="547"/>
                  </a:cxn>
                  <a:cxn ang="0">
                    <a:pos x="849" y="587"/>
                  </a:cxn>
                  <a:cxn ang="0">
                    <a:pos x="839" y="619"/>
                  </a:cxn>
                  <a:cxn ang="0">
                    <a:pos x="835" y="641"/>
                  </a:cxn>
                </a:cxnLst>
                <a:rect l="0" t="0" r="r" b="b"/>
                <a:pathLst>
                  <a:path w="1344" h="1179">
                    <a:moveTo>
                      <a:pt x="835" y="641"/>
                    </a:moveTo>
                    <a:cubicBezTo>
                      <a:pt x="835" y="742"/>
                      <a:pt x="835" y="742"/>
                      <a:pt x="835" y="742"/>
                    </a:cubicBezTo>
                    <a:cubicBezTo>
                      <a:pt x="853" y="750"/>
                      <a:pt x="874" y="759"/>
                      <a:pt x="898" y="770"/>
                    </a:cubicBezTo>
                    <a:cubicBezTo>
                      <a:pt x="922" y="780"/>
                      <a:pt x="946" y="791"/>
                      <a:pt x="971" y="802"/>
                    </a:cubicBezTo>
                    <a:cubicBezTo>
                      <a:pt x="996" y="813"/>
                      <a:pt x="1021" y="824"/>
                      <a:pt x="1047" y="835"/>
                    </a:cubicBezTo>
                    <a:cubicBezTo>
                      <a:pt x="1073" y="846"/>
                      <a:pt x="1097" y="856"/>
                      <a:pt x="1120" y="865"/>
                    </a:cubicBezTo>
                    <a:cubicBezTo>
                      <a:pt x="1143" y="875"/>
                      <a:pt x="1164" y="883"/>
                      <a:pt x="1182" y="891"/>
                    </a:cubicBezTo>
                    <a:cubicBezTo>
                      <a:pt x="1201" y="898"/>
                      <a:pt x="1216" y="904"/>
                      <a:pt x="1227" y="908"/>
                    </a:cubicBezTo>
                    <a:cubicBezTo>
                      <a:pt x="1251" y="917"/>
                      <a:pt x="1271" y="930"/>
                      <a:pt x="1286" y="948"/>
                    </a:cubicBezTo>
                    <a:cubicBezTo>
                      <a:pt x="1301" y="965"/>
                      <a:pt x="1313" y="983"/>
                      <a:pt x="1322" y="1001"/>
                    </a:cubicBezTo>
                    <a:cubicBezTo>
                      <a:pt x="1332" y="1023"/>
                      <a:pt x="1339" y="1045"/>
                      <a:pt x="1344" y="1069"/>
                    </a:cubicBezTo>
                    <a:cubicBezTo>
                      <a:pt x="1344" y="1179"/>
                      <a:pt x="1344" y="1179"/>
                      <a:pt x="1344" y="1179"/>
                    </a:cubicBezTo>
                    <a:cubicBezTo>
                      <a:pt x="0" y="1179"/>
                      <a:pt x="0" y="1179"/>
                      <a:pt x="0" y="1179"/>
                    </a:cubicBezTo>
                    <a:cubicBezTo>
                      <a:pt x="0" y="1069"/>
                      <a:pt x="0" y="1069"/>
                      <a:pt x="0" y="1069"/>
                    </a:cubicBezTo>
                    <a:cubicBezTo>
                      <a:pt x="5" y="1045"/>
                      <a:pt x="13" y="1023"/>
                      <a:pt x="23" y="1001"/>
                    </a:cubicBezTo>
                    <a:cubicBezTo>
                      <a:pt x="32" y="983"/>
                      <a:pt x="44" y="965"/>
                      <a:pt x="59" y="948"/>
                    </a:cubicBezTo>
                    <a:cubicBezTo>
                      <a:pt x="74" y="930"/>
                      <a:pt x="93" y="917"/>
                      <a:pt x="117" y="908"/>
                    </a:cubicBezTo>
                    <a:cubicBezTo>
                      <a:pt x="129" y="904"/>
                      <a:pt x="145" y="898"/>
                      <a:pt x="164" y="890"/>
                    </a:cubicBezTo>
                    <a:cubicBezTo>
                      <a:pt x="184" y="883"/>
                      <a:pt x="206" y="874"/>
                      <a:pt x="230" y="864"/>
                    </a:cubicBezTo>
                    <a:cubicBezTo>
                      <a:pt x="254" y="854"/>
                      <a:pt x="280" y="843"/>
                      <a:pt x="306" y="831"/>
                    </a:cubicBezTo>
                    <a:cubicBezTo>
                      <a:pt x="333" y="820"/>
                      <a:pt x="360" y="808"/>
                      <a:pt x="386" y="797"/>
                    </a:cubicBezTo>
                    <a:cubicBezTo>
                      <a:pt x="413" y="785"/>
                      <a:pt x="438" y="774"/>
                      <a:pt x="461" y="764"/>
                    </a:cubicBezTo>
                    <a:cubicBezTo>
                      <a:pt x="485" y="753"/>
                      <a:pt x="506" y="744"/>
                      <a:pt x="524" y="736"/>
                    </a:cubicBezTo>
                    <a:cubicBezTo>
                      <a:pt x="524" y="638"/>
                      <a:pt x="524" y="638"/>
                      <a:pt x="524" y="638"/>
                    </a:cubicBezTo>
                    <a:cubicBezTo>
                      <a:pt x="523" y="633"/>
                      <a:pt x="521" y="626"/>
                      <a:pt x="518" y="616"/>
                    </a:cubicBezTo>
                    <a:cubicBezTo>
                      <a:pt x="515" y="607"/>
                      <a:pt x="513" y="597"/>
                      <a:pt x="510" y="587"/>
                    </a:cubicBezTo>
                    <a:cubicBezTo>
                      <a:pt x="507" y="576"/>
                      <a:pt x="502" y="564"/>
                      <a:pt x="498" y="550"/>
                    </a:cubicBezTo>
                    <a:cubicBezTo>
                      <a:pt x="481" y="519"/>
                      <a:pt x="468" y="484"/>
                      <a:pt x="458" y="444"/>
                    </a:cubicBezTo>
                    <a:cubicBezTo>
                      <a:pt x="448" y="405"/>
                      <a:pt x="443" y="363"/>
                      <a:pt x="443" y="319"/>
                    </a:cubicBezTo>
                    <a:cubicBezTo>
                      <a:pt x="443" y="260"/>
                      <a:pt x="450" y="211"/>
                      <a:pt x="462" y="171"/>
                    </a:cubicBezTo>
                    <a:cubicBezTo>
                      <a:pt x="474" y="130"/>
                      <a:pt x="491" y="98"/>
                      <a:pt x="513" y="72"/>
                    </a:cubicBezTo>
                    <a:cubicBezTo>
                      <a:pt x="534" y="47"/>
                      <a:pt x="559" y="29"/>
                      <a:pt x="587" y="17"/>
                    </a:cubicBezTo>
                    <a:cubicBezTo>
                      <a:pt x="616" y="5"/>
                      <a:pt x="646" y="0"/>
                      <a:pt x="679" y="0"/>
                    </a:cubicBezTo>
                    <a:cubicBezTo>
                      <a:pt x="712" y="0"/>
                      <a:pt x="742" y="5"/>
                      <a:pt x="770" y="17"/>
                    </a:cubicBezTo>
                    <a:cubicBezTo>
                      <a:pt x="799" y="28"/>
                      <a:pt x="824" y="46"/>
                      <a:pt x="846" y="71"/>
                    </a:cubicBezTo>
                    <a:cubicBezTo>
                      <a:pt x="867" y="96"/>
                      <a:pt x="884" y="129"/>
                      <a:pt x="897" y="170"/>
                    </a:cubicBezTo>
                    <a:cubicBezTo>
                      <a:pt x="909" y="210"/>
                      <a:pt x="915" y="260"/>
                      <a:pt x="915" y="319"/>
                    </a:cubicBezTo>
                    <a:cubicBezTo>
                      <a:pt x="915" y="362"/>
                      <a:pt x="911" y="403"/>
                      <a:pt x="901" y="442"/>
                    </a:cubicBezTo>
                    <a:cubicBezTo>
                      <a:pt x="892" y="481"/>
                      <a:pt x="878" y="516"/>
                      <a:pt x="862" y="547"/>
                    </a:cubicBezTo>
                    <a:cubicBezTo>
                      <a:pt x="857" y="561"/>
                      <a:pt x="853" y="575"/>
                      <a:pt x="849" y="587"/>
                    </a:cubicBezTo>
                    <a:cubicBezTo>
                      <a:pt x="845" y="598"/>
                      <a:pt x="842" y="609"/>
                      <a:pt x="839" y="619"/>
                    </a:cubicBezTo>
                    <a:cubicBezTo>
                      <a:pt x="836" y="629"/>
                      <a:pt x="835" y="637"/>
                      <a:pt x="835" y="6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16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32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348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4641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5799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696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48121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69279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 sz="2800" dirty="0"/>
              </a:p>
            </p:txBody>
          </p:sp>
          <p:sp>
            <p:nvSpPr>
              <p:cNvPr id="115" name="Freeform 14"/>
              <p:cNvSpPr>
                <a:spLocks/>
              </p:cNvSpPr>
              <p:nvPr/>
            </p:nvSpPr>
            <p:spPr bwMode="auto">
              <a:xfrm>
                <a:off x="1524000" y="5349875"/>
                <a:ext cx="434975" cy="479425"/>
              </a:xfrm>
              <a:custGeom>
                <a:avLst/>
                <a:gdLst/>
                <a:ahLst/>
                <a:cxnLst>
                  <a:cxn ang="0">
                    <a:pos x="283" y="737"/>
                  </a:cxn>
                  <a:cxn ang="0">
                    <a:pos x="341" y="697"/>
                  </a:cxn>
                  <a:cxn ang="0">
                    <a:pos x="388" y="679"/>
                  </a:cxn>
                  <a:cxn ang="0">
                    <a:pos x="454" y="653"/>
                  </a:cxn>
                  <a:cxn ang="0">
                    <a:pos x="530" y="620"/>
                  </a:cxn>
                  <a:cxn ang="0">
                    <a:pos x="610" y="586"/>
                  </a:cxn>
                  <a:cxn ang="0">
                    <a:pos x="685" y="553"/>
                  </a:cxn>
                  <a:cxn ang="0">
                    <a:pos x="726" y="535"/>
                  </a:cxn>
                  <a:cxn ang="0">
                    <a:pos x="716" y="530"/>
                  </a:cxn>
                  <a:cxn ang="0">
                    <a:pos x="690" y="520"/>
                  </a:cxn>
                  <a:cxn ang="0">
                    <a:pos x="653" y="505"/>
                  </a:cxn>
                  <a:cxn ang="0">
                    <a:pos x="611" y="487"/>
                  </a:cxn>
                  <a:cxn ang="0">
                    <a:pos x="566" y="468"/>
                  </a:cxn>
                  <a:cxn ang="0">
                    <a:pos x="524" y="449"/>
                  </a:cxn>
                  <a:cxn ang="0">
                    <a:pos x="487" y="433"/>
                  </a:cxn>
                  <a:cxn ang="0">
                    <a:pos x="487" y="374"/>
                  </a:cxn>
                  <a:cxn ang="0">
                    <a:pos x="490" y="361"/>
                  </a:cxn>
                  <a:cxn ang="0">
                    <a:pos x="495" y="343"/>
                  </a:cxn>
                  <a:cxn ang="0">
                    <a:pos x="503" y="319"/>
                  </a:cxn>
                  <a:cxn ang="0">
                    <a:pos x="526" y="258"/>
                  </a:cxn>
                  <a:cxn ang="0">
                    <a:pos x="534" y="186"/>
                  </a:cxn>
                  <a:cxn ang="0">
                    <a:pos x="523" y="99"/>
                  </a:cxn>
                  <a:cxn ang="0">
                    <a:pos x="493" y="41"/>
                  </a:cxn>
                  <a:cxn ang="0">
                    <a:pos x="449" y="10"/>
                  </a:cxn>
                  <a:cxn ang="0">
                    <a:pos x="396" y="0"/>
                  </a:cxn>
                  <a:cxn ang="0">
                    <a:pos x="343" y="10"/>
                  </a:cxn>
                  <a:cxn ang="0">
                    <a:pos x="299" y="42"/>
                  </a:cxn>
                  <a:cxn ang="0">
                    <a:pos x="269" y="100"/>
                  </a:cxn>
                  <a:cxn ang="0">
                    <a:pos x="259" y="186"/>
                  </a:cxn>
                  <a:cxn ang="0">
                    <a:pos x="267" y="259"/>
                  </a:cxn>
                  <a:cxn ang="0">
                    <a:pos x="290" y="321"/>
                  </a:cxn>
                  <a:cxn ang="0">
                    <a:pos x="297" y="343"/>
                  </a:cxn>
                  <a:cxn ang="0">
                    <a:pos x="302" y="360"/>
                  </a:cxn>
                  <a:cxn ang="0">
                    <a:pos x="305" y="372"/>
                  </a:cxn>
                  <a:cxn ang="0">
                    <a:pos x="305" y="430"/>
                  </a:cxn>
                  <a:cxn ang="0">
                    <a:pos x="269" y="446"/>
                  </a:cxn>
                  <a:cxn ang="0">
                    <a:pos x="225" y="465"/>
                  </a:cxn>
                  <a:cxn ang="0">
                    <a:pos x="179" y="485"/>
                  </a:cxn>
                  <a:cxn ang="0">
                    <a:pos x="134" y="504"/>
                  </a:cxn>
                  <a:cxn ang="0">
                    <a:pos x="96" y="519"/>
                  </a:cxn>
                  <a:cxn ang="0">
                    <a:pos x="68" y="530"/>
                  </a:cxn>
                  <a:cxn ang="0">
                    <a:pos x="34" y="553"/>
                  </a:cxn>
                  <a:cxn ang="0">
                    <a:pos x="14" y="584"/>
                  </a:cxn>
                  <a:cxn ang="0">
                    <a:pos x="0" y="624"/>
                  </a:cxn>
                  <a:cxn ang="0">
                    <a:pos x="0" y="800"/>
                  </a:cxn>
                  <a:cxn ang="0">
                    <a:pos x="243" y="800"/>
                  </a:cxn>
                  <a:cxn ang="0">
                    <a:pos x="247" y="790"/>
                  </a:cxn>
                  <a:cxn ang="0">
                    <a:pos x="283" y="737"/>
                  </a:cxn>
                </a:cxnLst>
                <a:rect l="0" t="0" r="r" b="b"/>
                <a:pathLst>
                  <a:path w="726" h="800">
                    <a:moveTo>
                      <a:pt x="283" y="737"/>
                    </a:moveTo>
                    <a:cubicBezTo>
                      <a:pt x="298" y="719"/>
                      <a:pt x="317" y="706"/>
                      <a:pt x="341" y="697"/>
                    </a:cubicBezTo>
                    <a:cubicBezTo>
                      <a:pt x="353" y="693"/>
                      <a:pt x="369" y="687"/>
                      <a:pt x="388" y="679"/>
                    </a:cubicBezTo>
                    <a:cubicBezTo>
                      <a:pt x="408" y="672"/>
                      <a:pt x="430" y="663"/>
                      <a:pt x="454" y="653"/>
                    </a:cubicBezTo>
                    <a:cubicBezTo>
                      <a:pt x="478" y="643"/>
                      <a:pt x="504" y="632"/>
                      <a:pt x="530" y="620"/>
                    </a:cubicBezTo>
                    <a:cubicBezTo>
                      <a:pt x="557" y="609"/>
                      <a:pt x="584" y="597"/>
                      <a:pt x="610" y="586"/>
                    </a:cubicBezTo>
                    <a:cubicBezTo>
                      <a:pt x="637" y="574"/>
                      <a:pt x="662" y="563"/>
                      <a:pt x="685" y="553"/>
                    </a:cubicBezTo>
                    <a:cubicBezTo>
                      <a:pt x="700" y="546"/>
                      <a:pt x="714" y="540"/>
                      <a:pt x="726" y="535"/>
                    </a:cubicBezTo>
                    <a:cubicBezTo>
                      <a:pt x="723" y="533"/>
                      <a:pt x="720" y="531"/>
                      <a:pt x="716" y="530"/>
                    </a:cubicBezTo>
                    <a:cubicBezTo>
                      <a:pt x="709" y="528"/>
                      <a:pt x="700" y="524"/>
                      <a:pt x="690" y="520"/>
                    </a:cubicBezTo>
                    <a:cubicBezTo>
                      <a:pt x="679" y="515"/>
                      <a:pt x="667" y="510"/>
                      <a:pt x="653" y="505"/>
                    </a:cubicBezTo>
                    <a:cubicBezTo>
                      <a:pt x="640" y="499"/>
                      <a:pt x="626" y="493"/>
                      <a:pt x="611" y="487"/>
                    </a:cubicBezTo>
                    <a:cubicBezTo>
                      <a:pt x="596" y="481"/>
                      <a:pt x="581" y="474"/>
                      <a:pt x="566" y="468"/>
                    </a:cubicBezTo>
                    <a:cubicBezTo>
                      <a:pt x="552" y="461"/>
                      <a:pt x="538" y="455"/>
                      <a:pt x="524" y="449"/>
                    </a:cubicBezTo>
                    <a:cubicBezTo>
                      <a:pt x="510" y="443"/>
                      <a:pt x="498" y="438"/>
                      <a:pt x="487" y="433"/>
                    </a:cubicBezTo>
                    <a:cubicBezTo>
                      <a:pt x="487" y="374"/>
                      <a:pt x="487" y="374"/>
                      <a:pt x="487" y="374"/>
                    </a:cubicBezTo>
                    <a:cubicBezTo>
                      <a:pt x="487" y="371"/>
                      <a:pt x="488" y="367"/>
                      <a:pt x="490" y="361"/>
                    </a:cubicBezTo>
                    <a:cubicBezTo>
                      <a:pt x="491" y="355"/>
                      <a:pt x="493" y="349"/>
                      <a:pt x="495" y="343"/>
                    </a:cubicBezTo>
                    <a:cubicBezTo>
                      <a:pt x="497" y="335"/>
                      <a:pt x="500" y="327"/>
                      <a:pt x="503" y="319"/>
                    </a:cubicBezTo>
                    <a:cubicBezTo>
                      <a:pt x="512" y="301"/>
                      <a:pt x="520" y="280"/>
                      <a:pt x="526" y="258"/>
                    </a:cubicBezTo>
                    <a:cubicBezTo>
                      <a:pt x="531" y="235"/>
                      <a:pt x="534" y="211"/>
                      <a:pt x="534" y="186"/>
                    </a:cubicBezTo>
                    <a:cubicBezTo>
                      <a:pt x="534" y="152"/>
                      <a:pt x="530" y="123"/>
                      <a:pt x="523" y="99"/>
                    </a:cubicBezTo>
                    <a:cubicBezTo>
                      <a:pt x="516" y="75"/>
                      <a:pt x="506" y="56"/>
                      <a:pt x="493" y="41"/>
                    </a:cubicBezTo>
                    <a:cubicBezTo>
                      <a:pt x="481" y="27"/>
                      <a:pt x="466" y="16"/>
                      <a:pt x="449" y="10"/>
                    </a:cubicBezTo>
                    <a:cubicBezTo>
                      <a:pt x="433" y="3"/>
                      <a:pt x="415" y="0"/>
                      <a:pt x="396" y="0"/>
                    </a:cubicBezTo>
                    <a:cubicBezTo>
                      <a:pt x="377" y="0"/>
                      <a:pt x="359" y="3"/>
                      <a:pt x="343" y="10"/>
                    </a:cubicBezTo>
                    <a:cubicBezTo>
                      <a:pt x="326" y="17"/>
                      <a:pt x="311" y="27"/>
                      <a:pt x="299" y="42"/>
                    </a:cubicBezTo>
                    <a:cubicBezTo>
                      <a:pt x="287" y="57"/>
                      <a:pt x="277" y="76"/>
                      <a:pt x="269" y="100"/>
                    </a:cubicBezTo>
                    <a:cubicBezTo>
                      <a:pt x="262" y="123"/>
                      <a:pt x="259" y="152"/>
                      <a:pt x="259" y="186"/>
                    </a:cubicBezTo>
                    <a:cubicBezTo>
                      <a:pt x="259" y="212"/>
                      <a:pt x="262" y="236"/>
                      <a:pt x="267" y="259"/>
                    </a:cubicBezTo>
                    <a:cubicBezTo>
                      <a:pt x="273" y="282"/>
                      <a:pt x="281" y="303"/>
                      <a:pt x="290" y="321"/>
                    </a:cubicBezTo>
                    <a:cubicBezTo>
                      <a:pt x="293" y="329"/>
                      <a:pt x="295" y="336"/>
                      <a:pt x="297" y="343"/>
                    </a:cubicBezTo>
                    <a:cubicBezTo>
                      <a:pt x="299" y="348"/>
                      <a:pt x="301" y="354"/>
                      <a:pt x="302" y="360"/>
                    </a:cubicBezTo>
                    <a:cubicBezTo>
                      <a:pt x="304" y="365"/>
                      <a:pt x="305" y="369"/>
                      <a:pt x="305" y="372"/>
                    </a:cubicBezTo>
                    <a:cubicBezTo>
                      <a:pt x="305" y="430"/>
                      <a:pt x="305" y="430"/>
                      <a:pt x="305" y="430"/>
                    </a:cubicBezTo>
                    <a:cubicBezTo>
                      <a:pt x="295" y="434"/>
                      <a:pt x="283" y="440"/>
                      <a:pt x="269" y="446"/>
                    </a:cubicBezTo>
                    <a:cubicBezTo>
                      <a:pt x="255" y="452"/>
                      <a:pt x="241" y="458"/>
                      <a:pt x="225" y="465"/>
                    </a:cubicBezTo>
                    <a:cubicBezTo>
                      <a:pt x="210" y="472"/>
                      <a:pt x="194" y="478"/>
                      <a:pt x="179" y="485"/>
                    </a:cubicBezTo>
                    <a:cubicBezTo>
                      <a:pt x="163" y="492"/>
                      <a:pt x="148" y="498"/>
                      <a:pt x="134" y="504"/>
                    </a:cubicBezTo>
                    <a:cubicBezTo>
                      <a:pt x="120" y="510"/>
                      <a:pt x="107" y="515"/>
                      <a:pt x="96" y="519"/>
                    </a:cubicBezTo>
                    <a:cubicBezTo>
                      <a:pt x="84" y="524"/>
                      <a:pt x="75" y="528"/>
                      <a:pt x="68" y="530"/>
                    </a:cubicBezTo>
                    <a:cubicBezTo>
                      <a:pt x="54" y="535"/>
                      <a:pt x="43" y="543"/>
                      <a:pt x="34" y="553"/>
                    </a:cubicBezTo>
                    <a:cubicBezTo>
                      <a:pt x="25" y="563"/>
                      <a:pt x="19" y="573"/>
                      <a:pt x="14" y="584"/>
                    </a:cubicBezTo>
                    <a:cubicBezTo>
                      <a:pt x="8" y="597"/>
                      <a:pt x="3" y="610"/>
                      <a:pt x="0" y="624"/>
                    </a:cubicBezTo>
                    <a:cubicBezTo>
                      <a:pt x="0" y="800"/>
                      <a:pt x="0" y="800"/>
                      <a:pt x="0" y="800"/>
                    </a:cubicBezTo>
                    <a:cubicBezTo>
                      <a:pt x="243" y="800"/>
                      <a:pt x="243" y="800"/>
                      <a:pt x="243" y="800"/>
                    </a:cubicBezTo>
                    <a:cubicBezTo>
                      <a:pt x="245" y="797"/>
                      <a:pt x="246" y="794"/>
                      <a:pt x="247" y="790"/>
                    </a:cubicBezTo>
                    <a:cubicBezTo>
                      <a:pt x="256" y="772"/>
                      <a:pt x="268" y="754"/>
                      <a:pt x="283" y="7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16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32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348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4641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5799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696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48121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69279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 sz="2800" dirty="0"/>
              </a:p>
            </p:txBody>
          </p:sp>
          <p:sp>
            <p:nvSpPr>
              <p:cNvPr id="116" name="Freeform 15"/>
              <p:cNvSpPr>
                <a:spLocks/>
              </p:cNvSpPr>
              <p:nvPr/>
            </p:nvSpPr>
            <p:spPr bwMode="auto">
              <a:xfrm>
                <a:off x="2228850" y="5349875"/>
                <a:ext cx="434975" cy="479425"/>
              </a:xfrm>
              <a:custGeom>
                <a:avLst/>
                <a:gdLst/>
                <a:ahLst/>
                <a:cxnLst>
                  <a:cxn ang="0">
                    <a:pos x="725" y="688"/>
                  </a:cxn>
                  <a:cxn ang="0">
                    <a:pos x="712" y="584"/>
                  </a:cxn>
                  <a:cxn ang="0">
                    <a:pos x="691" y="553"/>
                  </a:cxn>
                  <a:cxn ang="0">
                    <a:pos x="657" y="530"/>
                  </a:cxn>
                  <a:cxn ang="0">
                    <a:pos x="631" y="520"/>
                  </a:cxn>
                  <a:cxn ang="0">
                    <a:pos x="594" y="505"/>
                  </a:cxn>
                  <a:cxn ang="0">
                    <a:pos x="552" y="487"/>
                  </a:cxn>
                  <a:cxn ang="0">
                    <a:pos x="507" y="468"/>
                  </a:cxn>
                  <a:cxn ang="0">
                    <a:pos x="465" y="449"/>
                  </a:cxn>
                  <a:cxn ang="0">
                    <a:pos x="428" y="433"/>
                  </a:cxn>
                  <a:cxn ang="0">
                    <a:pos x="428" y="374"/>
                  </a:cxn>
                  <a:cxn ang="0">
                    <a:pos x="431" y="361"/>
                  </a:cxn>
                  <a:cxn ang="0">
                    <a:pos x="436" y="343"/>
                  </a:cxn>
                  <a:cxn ang="0">
                    <a:pos x="444" y="319"/>
                  </a:cxn>
                  <a:cxn ang="0">
                    <a:pos x="467" y="258"/>
                  </a:cxn>
                  <a:cxn ang="0">
                    <a:pos x="475" y="186"/>
                  </a:cxn>
                  <a:cxn ang="0">
                    <a:pos x="464" y="99"/>
                  </a:cxn>
                  <a:cxn ang="0">
                    <a:pos x="434" y="41"/>
                  </a:cxn>
                  <a:cxn ang="0">
                    <a:pos x="390" y="10"/>
                  </a:cxn>
                  <a:cxn ang="0">
                    <a:pos x="337" y="0"/>
                  </a:cxn>
                  <a:cxn ang="0">
                    <a:pos x="284" y="10"/>
                  </a:cxn>
                  <a:cxn ang="0">
                    <a:pos x="240" y="42"/>
                  </a:cxn>
                  <a:cxn ang="0">
                    <a:pos x="211" y="100"/>
                  </a:cxn>
                  <a:cxn ang="0">
                    <a:pos x="200" y="186"/>
                  </a:cxn>
                  <a:cxn ang="0">
                    <a:pos x="208" y="259"/>
                  </a:cxn>
                  <a:cxn ang="0">
                    <a:pos x="231" y="321"/>
                  </a:cxn>
                  <a:cxn ang="0">
                    <a:pos x="238" y="343"/>
                  </a:cxn>
                  <a:cxn ang="0">
                    <a:pos x="243" y="360"/>
                  </a:cxn>
                  <a:cxn ang="0">
                    <a:pos x="247" y="372"/>
                  </a:cxn>
                  <a:cxn ang="0">
                    <a:pos x="247" y="430"/>
                  </a:cxn>
                  <a:cxn ang="0">
                    <a:pos x="210" y="446"/>
                  </a:cxn>
                  <a:cxn ang="0">
                    <a:pos x="166" y="465"/>
                  </a:cxn>
                  <a:cxn ang="0">
                    <a:pos x="120" y="485"/>
                  </a:cxn>
                  <a:cxn ang="0">
                    <a:pos x="75" y="504"/>
                  </a:cxn>
                  <a:cxn ang="0">
                    <a:pos x="37" y="519"/>
                  </a:cxn>
                  <a:cxn ang="0">
                    <a:pos x="9" y="530"/>
                  </a:cxn>
                  <a:cxn ang="0">
                    <a:pos x="0" y="535"/>
                  </a:cxn>
                  <a:cxn ang="0">
                    <a:pos x="55" y="559"/>
                  </a:cxn>
                  <a:cxn ang="0">
                    <a:pos x="128" y="591"/>
                  </a:cxn>
                  <a:cxn ang="0">
                    <a:pos x="204" y="624"/>
                  </a:cxn>
                  <a:cxn ang="0">
                    <a:pos x="277" y="654"/>
                  </a:cxn>
                  <a:cxn ang="0">
                    <a:pos x="339" y="680"/>
                  </a:cxn>
                  <a:cxn ang="0">
                    <a:pos x="384" y="697"/>
                  </a:cxn>
                  <a:cxn ang="0">
                    <a:pos x="443" y="737"/>
                  </a:cxn>
                  <a:cxn ang="0">
                    <a:pos x="479" y="790"/>
                  </a:cxn>
                  <a:cxn ang="0">
                    <a:pos x="482" y="800"/>
                  </a:cxn>
                  <a:cxn ang="0">
                    <a:pos x="725" y="800"/>
                  </a:cxn>
                  <a:cxn ang="0">
                    <a:pos x="725" y="688"/>
                  </a:cxn>
                </a:cxnLst>
                <a:rect l="0" t="0" r="r" b="b"/>
                <a:pathLst>
                  <a:path w="725" h="800">
                    <a:moveTo>
                      <a:pt x="725" y="688"/>
                    </a:moveTo>
                    <a:cubicBezTo>
                      <a:pt x="722" y="610"/>
                      <a:pt x="718" y="597"/>
                      <a:pt x="712" y="584"/>
                    </a:cubicBezTo>
                    <a:cubicBezTo>
                      <a:pt x="707" y="573"/>
                      <a:pt x="700" y="563"/>
                      <a:pt x="691" y="553"/>
                    </a:cubicBezTo>
                    <a:cubicBezTo>
                      <a:pt x="682" y="543"/>
                      <a:pt x="671" y="535"/>
                      <a:pt x="657" y="530"/>
                    </a:cubicBezTo>
                    <a:cubicBezTo>
                      <a:pt x="650" y="528"/>
                      <a:pt x="641" y="524"/>
                      <a:pt x="631" y="520"/>
                    </a:cubicBezTo>
                    <a:cubicBezTo>
                      <a:pt x="620" y="515"/>
                      <a:pt x="608" y="510"/>
                      <a:pt x="594" y="505"/>
                    </a:cubicBezTo>
                    <a:cubicBezTo>
                      <a:pt x="581" y="499"/>
                      <a:pt x="567" y="493"/>
                      <a:pt x="552" y="487"/>
                    </a:cubicBezTo>
                    <a:cubicBezTo>
                      <a:pt x="537" y="481"/>
                      <a:pt x="522" y="474"/>
                      <a:pt x="507" y="468"/>
                    </a:cubicBezTo>
                    <a:cubicBezTo>
                      <a:pt x="493" y="461"/>
                      <a:pt x="479" y="455"/>
                      <a:pt x="465" y="449"/>
                    </a:cubicBezTo>
                    <a:cubicBezTo>
                      <a:pt x="451" y="443"/>
                      <a:pt x="439" y="438"/>
                      <a:pt x="428" y="433"/>
                    </a:cubicBezTo>
                    <a:cubicBezTo>
                      <a:pt x="428" y="374"/>
                      <a:pt x="428" y="374"/>
                      <a:pt x="428" y="374"/>
                    </a:cubicBezTo>
                    <a:cubicBezTo>
                      <a:pt x="428" y="371"/>
                      <a:pt x="429" y="367"/>
                      <a:pt x="431" y="361"/>
                    </a:cubicBezTo>
                    <a:cubicBezTo>
                      <a:pt x="432" y="355"/>
                      <a:pt x="434" y="349"/>
                      <a:pt x="436" y="343"/>
                    </a:cubicBezTo>
                    <a:cubicBezTo>
                      <a:pt x="438" y="335"/>
                      <a:pt x="441" y="327"/>
                      <a:pt x="444" y="319"/>
                    </a:cubicBezTo>
                    <a:cubicBezTo>
                      <a:pt x="453" y="301"/>
                      <a:pt x="461" y="280"/>
                      <a:pt x="467" y="258"/>
                    </a:cubicBezTo>
                    <a:cubicBezTo>
                      <a:pt x="472" y="235"/>
                      <a:pt x="475" y="211"/>
                      <a:pt x="475" y="186"/>
                    </a:cubicBezTo>
                    <a:cubicBezTo>
                      <a:pt x="475" y="152"/>
                      <a:pt x="471" y="123"/>
                      <a:pt x="464" y="99"/>
                    </a:cubicBezTo>
                    <a:cubicBezTo>
                      <a:pt x="457" y="75"/>
                      <a:pt x="447" y="56"/>
                      <a:pt x="434" y="41"/>
                    </a:cubicBezTo>
                    <a:cubicBezTo>
                      <a:pt x="422" y="27"/>
                      <a:pt x="407" y="16"/>
                      <a:pt x="390" y="10"/>
                    </a:cubicBezTo>
                    <a:cubicBezTo>
                      <a:pt x="374" y="3"/>
                      <a:pt x="356" y="0"/>
                      <a:pt x="337" y="0"/>
                    </a:cubicBezTo>
                    <a:cubicBezTo>
                      <a:pt x="318" y="0"/>
                      <a:pt x="300" y="3"/>
                      <a:pt x="284" y="10"/>
                    </a:cubicBezTo>
                    <a:cubicBezTo>
                      <a:pt x="267" y="17"/>
                      <a:pt x="252" y="27"/>
                      <a:pt x="240" y="42"/>
                    </a:cubicBezTo>
                    <a:cubicBezTo>
                      <a:pt x="228" y="57"/>
                      <a:pt x="218" y="76"/>
                      <a:pt x="211" y="100"/>
                    </a:cubicBezTo>
                    <a:cubicBezTo>
                      <a:pt x="203" y="123"/>
                      <a:pt x="200" y="152"/>
                      <a:pt x="200" y="186"/>
                    </a:cubicBezTo>
                    <a:cubicBezTo>
                      <a:pt x="200" y="212"/>
                      <a:pt x="203" y="236"/>
                      <a:pt x="208" y="259"/>
                    </a:cubicBezTo>
                    <a:cubicBezTo>
                      <a:pt x="214" y="282"/>
                      <a:pt x="222" y="303"/>
                      <a:pt x="231" y="321"/>
                    </a:cubicBezTo>
                    <a:cubicBezTo>
                      <a:pt x="234" y="329"/>
                      <a:pt x="236" y="336"/>
                      <a:pt x="238" y="343"/>
                    </a:cubicBezTo>
                    <a:cubicBezTo>
                      <a:pt x="240" y="348"/>
                      <a:pt x="242" y="354"/>
                      <a:pt x="243" y="360"/>
                    </a:cubicBezTo>
                    <a:cubicBezTo>
                      <a:pt x="245" y="365"/>
                      <a:pt x="246" y="369"/>
                      <a:pt x="247" y="372"/>
                    </a:cubicBezTo>
                    <a:cubicBezTo>
                      <a:pt x="247" y="430"/>
                      <a:pt x="247" y="430"/>
                      <a:pt x="247" y="430"/>
                    </a:cubicBezTo>
                    <a:cubicBezTo>
                      <a:pt x="236" y="434"/>
                      <a:pt x="224" y="440"/>
                      <a:pt x="210" y="446"/>
                    </a:cubicBezTo>
                    <a:cubicBezTo>
                      <a:pt x="196" y="452"/>
                      <a:pt x="182" y="458"/>
                      <a:pt x="166" y="465"/>
                    </a:cubicBezTo>
                    <a:cubicBezTo>
                      <a:pt x="151" y="472"/>
                      <a:pt x="135" y="478"/>
                      <a:pt x="120" y="485"/>
                    </a:cubicBezTo>
                    <a:cubicBezTo>
                      <a:pt x="104" y="492"/>
                      <a:pt x="89" y="498"/>
                      <a:pt x="75" y="504"/>
                    </a:cubicBezTo>
                    <a:cubicBezTo>
                      <a:pt x="61" y="510"/>
                      <a:pt x="48" y="515"/>
                      <a:pt x="37" y="519"/>
                    </a:cubicBezTo>
                    <a:cubicBezTo>
                      <a:pt x="25" y="524"/>
                      <a:pt x="16" y="528"/>
                      <a:pt x="9" y="530"/>
                    </a:cubicBezTo>
                    <a:cubicBezTo>
                      <a:pt x="6" y="531"/>
                      <a:pt x="3" y="533"/>
                      <a:pt x="0" y="535"/>
                    </a:cubicBezTo>
                    <a:cubicBezTo>
                      <a:pt x="16" y="542"/>
                      <a:pt x="34" y="550"/>
                      <a:pt x="55" y="559"/>
                    </a:cubicBezTo>
                    <a:cubicBezTo>
                      <a:pt x="79" y="569"/>
                      <a:pt x="103" y="580"/>
                      <a:pt x="128" y="591"/>
                    </a:cubicBezTo>
                    <a:cubicBezTo>
                      <a:pt x="153" y="602"/>
                      <a:pt x="178" y="613"/>
                      <a:pt x="204" y="624"/>
                    </a:cubicBezTo>
                    <a:cubicBezTo>
                      <a:pt x="230" y="635"/>
                      <a:pt x="254" y="645"/>
                      <a:pt x="277" y="654"/>
                    </a:cubicBezTo>
                    <a:cubicBezTo>
                      <a:pt x="300" y="664"/>
                      <a:pt x="321" y="672"/>
                      <a:pt x="339" y="680"/>
                    </a:cubicBezTo>
                    <a:cubicBezTo>
                      <a:pt x="358" y="687"/>
                      <a:pt x="373" y="693"/>
                      <a:pt x="384" y="697"/>
                    </a:cubicBezTo>
                    <a:cubicBezTo>
                      <a:pt x="408" y="706"/>
                      <a:pt x="428" y="719"/>
                      <a:pt x="443" y="737"/>
                    </a:cubicBezTo>
                    <a:cubicBezTo>
                      <a:pt x="458" y="754"/>
                      <a:pt x="470" y="772"/>
                      <a:pt x="479" y="790"/>
                    </a:cubicBezTo>
                    <a:cubicBezTo>
                      <a:pt x="480" y="794"/>
                      <a:pt x="481" y="797"/>
                      <a:pt x="482" y="800"/>
                    </a:cubicBezTo>
                    <a:cubicBezTo>
                      <a:pt x="725" y="800"/>
                      <a:pt x="725" y="800"/>
                      <a:pt x="725" y="800"/>
                    </a:cubicBezTo>
                    <a:lnTo>
                      <a:pt x="725" y="6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16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32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348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4641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5799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6960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48121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69279" algn="l" defTabSz="1042320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 sz="2800" dirty="0"/>
              </a:p>
            </p:txBody>
          </p:sp>
        </p:grpSp>
      </p:grpSp>
      <p:sp>
        <p:nvSpPr>
          <p:cNvPr id="5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8929" y="20751"/>
            <a:ext cx="8967721" cy="590215"/>
          </a:xfrm>
        </p:spPr>
        <p:txBody>
          <a:bodyPr/>
          <a:lstStyle/>
          <a:p>
            <a:r>
              <a:rPr lang="pl-PL" dirty="0"/>
              <a:t>METODOLOGIA</a:t>
            </a:r>
            <a:r>
              <a:rPr lang="en-US" dirty="0"/>
              <a:t> &amp; </a:t>
            </a:r>
            <a:r>
              <a:rPr lang="pl-PL" dirty="0"/>
              <a:t>PRÓBA</a:t>
            </a:r>
            <a:endParaRPr lang="en-US" dirty="0"/>
          </a:p>
        </p:txBody>
      </p:sp>
      <p:sp>
        <p:nvSpPr>
          <p:cNvPr id="118" name="Text Box 13"/>
          <p:cNvSpPr txBox="1">
            <a:spLocks noChangeArrowheads="1"/>
          </p:cNvSpPr>
          <p:nvPr/>
        </p:nvSpPr>
        <p:spPr bwMode="auto">
          <a:xfrm>
            <a:off x="2097682" y="1402161"/>
            <a:ext cx="9950980" cy="1173077"/>
          </a:xfrm>
          <a:prstGeom prst="roundRect">
            <a:avLst>
              <a:gd name="adj" fmla="val 13118"/>
            </a:avLst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533"/>
              </a:lnSpc>
              <a:spcAft>
                <a:spcPts val="600"/>
              </a:spcAft>
              <a:buClr>
                <a:schemeClr val="tx1"/>
              </a:buClr>
            </a:pPr>
            <a:r>
              <a:rPr lang="pl-PL" sz="2133" b="1" dirty="0">
                <a:solidFill>
                  <a:schemeClr val="tx2"/>
                </a:solidFill>
              </a:rPr>
              <a:t>MET</a:t>
            </a:r>
            <a:r>
              <a:rPr lang="pl-PL" sz="2133" b="1" dirty="0">
                <a:solidFill>
                  <a:srgbClr val="1B365D"/>
                </a:solidFill>
              </a:rPr>
              <a:t>O</a:t>
            </a:r>
            <a:r>
              <a:rPr lang="pl-PL" sz="2133" b="1" dirty="0">
                <a:solidFill>
                  <a:schemeClr val="tx2"/>
                </a:solidFill>
              </a:rPr>
              <a:t>DOLOGIA:</a:t>
            </a:r>
            <a:endParaRPr lang="en-US" sz="2133" b="1" dirty="0">
              <a:solidFill>
                <a:schemeClr val="tx2"/>
              </a:solidFill>
            </a:endParaRPr>
          </a:p>
          <a:p>
            <a:pPr marL="380990" lvl="2" indent="-380990">
              <a:lnSpc>
                <a:spcPts val="2533"/>
              </a:lnSpc>
              <a:buClr>
                <a:srgbClr val="1B365D"/>
              </a:buClr>
              <a:buFont typeface="Wingdings" panose="05000000000000000000" pitchFamily="2" charset="2"/>
              <a:buChar char="q"/>
              <a:defRPr/>
            </a:pPr>
            <a:r>
              <a:rPr lang="pl-PL" sz="1867" dirty="0" smtClean="0">
                <a:solidFill>
                  <a:schemeClr val="tx2"/>
                </a:solidFill>
              </a:rPr>
              <a:t>ankiety face-to-face oraz przegląd stomatologiczny</a:t>
            </a:r>
            <a:endParaRPr lang="pl-PL" sz="1867" dirty="0">
              <a:solidFill>
                <a:schemeClr val="tx2"/>
              </a:solidFill>
            </a:endParaRPr>
          </a:p>
        </p:txBody>
      </p:sp>
      <p:sp>
        <p:nvSpPr>
          <p:cNvPr id="151" name="Text Box 13"/>
          <p:cNvSpPr txBox="1">
            <a:spLocks noChangeArrowheads="1"/>
          </p:cNvSpPr>
          <p:nvPr/>
        </p:nvSpPr>
        <p:spPr bwMode="auto">
          <a:xfrm>
            <a:off x="2097682" y="2883134"/>
            <a:ext cx="9950980" cy="1675102"/>
          </a:xfrm>
          <a:prstGeom prst="roundRect">
            <a:avLst>
              <a:gd name="adj" fmla="val 13118"/>
            </a:avLst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533"/>
              </a:lnSpc>
              <a:spcAft>
                <a:spcPts val="600"/>
              </a:spcAft>
              <a:buClr>
                <a:schemeClr val="tx1"/>
              </a:buClr>
            </a:pPr>
            <a:r>
              <a:rPr lang="pl-PL" sz="2133" b="1" dirty="0">
                <a:solidFill>
                  <a:schemeClr val="accent1"/>
                </a:solidFill>
              </a:rPr>
              <a:t>PRÓBA:</a:t>
            </a:r>
            <a:endParaRPr lang="en-US" sz="2133" b="1" dirty="0">
              <a:solidFill>
                <a:schemeClr val="accent1"/>
              </a:solidFill>
            </a:endParaRPr>
          </a:p>
          <a:p>
            <a:pPr marL="380990" lvl="2" indent="-380990">
              <a:lnSpc>
                <a:spcPts val="2533"/>
              </a:lnSpc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l-PL" sz="1867" dirty="0" smtClean="0">
                <a:solidFill>
                  <a:schemeClr val="tx2"/>
                </a:solidFill>
              </a:rPr>
              <a:t>W </a:t>
            </a:r>
            <a:r>
              <a:rPr lang="pl-PL" sz="1867" dirty="0">
                <a:solidFill>
                  <a:schemeClr val="tx2"/>
                </a:solidFill>
              </a:rPr>
              <a:t>ramach </a:t>
            </a:r>
            <a:r>
              <a:rPr lang="pl-PL" sz="1867" dirty="0" smtClean="0">
                <a:solidFill>
                  <a:schemeClr val="tx2"/>
                </a:solidFill>
              </a:rPr>
              <a:t>V </a:t>
            </a:r>
            <a:r>
              <a:rPr lang="pl-PL" sz="1867" dirty="0">
                <a:solidFill>
                  <a:schemeClr val="tx2"/>
                </a:solidFill>
              </a:rPr>
              <a:t>edycji programu, realizowanego </a:t>
            </a:r>
            <a:r>
              <a:rPr lang="pl-PL" sz="1867" dirty="0" smtClean="0">
                <a:solidFill>
                  <a:schemeClr val="tx2"/>
                </a:solidFill>
              </a:rPr>
              <a:t>od września do listopada 2017, </a:t>
            </a:r>
            <a:r>
              <a:rPr lang="pl-PL" sz="1867" dirty="0">
                <a:solidFill>
                  <a:schemeClr val="tx2"/>
                </a:solidFill>
              </a:rPr>
              <a:t>przeprowadzono </a:t>
            </a:r>
            <a:r>
              <a:rPr lang="pl-PL" sz="1867" dirty="0" smtClean="0">
                <a:solidFill>
                  <a:schemeClr val="tx2"/>
                </a:solidFill>
              </a:rPr>
              <a:t>11 585 </a:t>
            </a:r>
            <a:r>
              <a:rPr lang="pl-PL" sz="1867" dirty="0">
                <a:solidFill>
                  <a:schemeClr val="tx2"/>
                </a:solidFill>
              </a:rPr>
              <a:t>przeglądów stomatologicznych. Akcja objęła </a:t>
            </a:r>
            <a:r>
              <a:rPr lang="pl-PL" sz="1867" b="1" dirty="0" smtClean="0">
                <a:solidFill>
                  <a:schemeClr val="tx2"/>
                </a:solidFill>
              </a:rPr>
              <a:t>dzieci</a:t>
            </a:r>
            <a:r>
              <a:rPr lang="pl-PL" sz="1867" dirty="0" smtClean="0">
                <a:solidFill>
                  <a:schemeClr val="tx2"/>
                </a:solidFill>
              </a:rPr>
              <a:t> </a:t>
            </a:r>
            <a:r>
              <a:rPr lang="pl-PL" sz="1867" dirty="0">
                <a:solidFill>
                  <a:schemeClr val="tx2"/>
                </a:solidFill>
              </a:rPr>
              <a:t>z wybranych </a:t>
            </a:r>
            <a:r>
              <a:rPr lang="pl-PL" sz="1867" b="1" dirty="0">
                <a:solidFill>
                  <a:schemeClr val="tx2"/>
                </a:solidFill>
              </a:rPr>
              <a:t>szkół podstawowych </a:t>
            </a:r>
            <a:r>
              <a:rPr lang="pl-PL" sz="1867" dirty="0">
                <a:solidFill>
                  <a:schemeClr val="tx2"/>
                </a:solidFill>
              </a:rPr>
              <a:t>z województw: </a:t>
            </a:r>
            <a:r>
              <a:rPr lang="pl-PL" sz="1867" dirty="0" smtClean="0">
                <a:solidFill>
                  <a:schemeClr val="tx2"/>
                </a:solidFill>
              </a:rPr>
              <a:t>Kujawsko-pomorskiego, Lubelskiego, Łódzkiego, Świętokrzyskiego oraz Wielkopolskiego.</a:t>
            </a:r>
            <a:endParaRPr lang="pl-PL" sz="1867" dirty="0">
              <a:solidFill>
                <a:schemeClr val="tx2"/>
              </a:solidFill>
            </a:endParaRPr>
          </a:p>
          <a:p>
            <a:pPr marL="380990" lvl="2" indent="-380990">
              <a:lnSpc>
                <a:spcPts val="2533"/>
              </a:lnSpc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lang="pl-PL" sz="1867" dirty="0">
              <a:solidFill>
                <a:schemeClr val="tx2"/>
              </a:solidFill>
            </a:endParaRPr>
          </a:p>
        </p:txBody>
      </p:sp>
      <p:sp>
        <p:nvSpPr>
          <p:cNvPr id="160" name="Text Box 13"/>
          <p:cNvSpPr txBox="1">
            <a:spLocks noChangeArrowheads="1"/>
          </p:cNvSpPr>
          <p:nvPr/>
        </p:nvSpPr>
        <p:spPr bwMode="auto">
          <a:xfrm>
            <a:off x="2097682" y="4510191"/>
            <a:ext cx="9950980" cy="1173077"/>
          </a:xfrm>
          <a:prstGeom prst="roundRect">
            <a:avLst>
              <a:gd name="adj" fmla="val 13118"/>
            </a:avLst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533"/>
              </a:lnSpc>
              <a:spcAft>
                <a:spcPts val="600"/>
              </a:spcAft>
              <a:buClr>
                <a:schemeClr val="tx1"/>
              </a:buClr>
            </a:pPr>
            <a:r>
              <a:rPr lang="pl-PL" sz="2133" b="1" dirty="0">
                <a:solidFill>
                  <a:schemeClr val="accent3"/>
                </a:solidFill>
              </a:rPr>
              <a:t>REALIZACJA</a:t>
            </a:r>
            <a:endParaRPr lang="en-US" sz="2133" b="1" dirty="0">
              <a:solidFill>
                <a:schemeClr val="accent3"/>
              </a:solidFill>
            </a:endParaRPr>
          </a:p>
          <a:p>
            <a:pPr marL="380990" lvl="2" indent="-380990">
              <a:lnSpc>
                <a:spcPts val="2533"/>
              </a:lnSpc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pl-PL" sz="1867" dirty="0">
                <a:solidFill>
                  <a:schemeClr val="tx2"/>
                </a:solidFill>
              </a:rPr>
              <a:t>w</a:t>
            </a:r>
            <a:r>
              <a:rPr lang="pl-PL" sz="1867" dirty="0" smtClean="0">
                <a:solidFill>
                  <a:schemeClr val="tx2"/>
                </a:solidFill>
              </a:rPr>
              <a:t>rzesień-listopad 2017</a:t>
            </a:r>
            <a:endParaRPr lang="pl-PL" sz="18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Wykres 16"/>
          <p:cNvGraphicFramePr/>
          <p:nvPr>
            <p:extLst>
              <p:ext uri="{D42A27DB-BD31-4B8C-83A1-F6EECF244321}">
                <p14:modId xmlns:p14="http://schemas.microsoft.com/office/powerpoint/2010/main" val="1434307269"/>
              </p:ext>
            </p:extLst>
          </p:nvPr>
        </p:nvGraphicFramePr>
        <p:xfrm>
          <a:off x="168130" y="2148665"/>
          <a:ext cx="11628688" cy="35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122513"/>
            <a:ext cx="8947195" cy="295108"/>
          </a:xfrm>
        </p:spPr>
        <p:txBody>
          <a:bodyPr>
            <a:noAutofit/>
          </a:bodyPr>
          <a:lstStyle/>
          <a:p>
            <a:r>
              <a:rPr lang="pl-PL" dirty="0"/>
              <a:t>STRUKTURA MIEJSCOWOŚCI</a:t>
            </a:r>
            <a:endParaRPr lang="en-US" dirty="0"/>
          </a:p>
        </p:txBody>
      </p:sp>
      <p:graphicFrame>
        <p:nvGraphicFramePr>
          <p:cNvPr id="166" name="Tabela 165"/>
          <p:cNvGraphicFramePr>
            <a:graphicFrameLocks noGrp="1"/>
          </p:cNvGraphicFramePr>
          <p:nvPr>
            <p:extLst/>
          </p:nvPr>
        </p:nvGraphicFramePr>
        <p:xfrm>
          <a:off x="38097" y="5389761"/>
          <a:ext cx="101873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471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37471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37471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37471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37471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pl-PL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104" name="Tabela 103"/>
          <p:cNvGraphicFramePr>
            <a:graphicFrameLocks noGrp="1"/>
          </p:cNvGraphicFramePr>
          <p:nvPr>
            <p:extLst/>
          </p:nvPr>
        </p:nvGraphicFramePr>
        <p:xfrm>
          <a:off x="368820" y="4978960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/>
          </p:nvPr>
        </p:nvGraphicFramePr>
        <p:xfrm>
          <a:off x="2398567" y="4978960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/>
          </p:nvPr>
        </p:nvGraphicFramePr>
        <p:xfrm>
          <a:off x="4428314" y="4978960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/>
          </p:nvPr>
        </p:nvGraphicFramePr>
        <p:xfrm>
          <a:off x="6458061" y="4978960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/>
          </p:nvPr>
        </p:nvGraphicFramePr>
        <p:xfrm>
          <a:off x="8487808" y="4978960"/>
          <a:ext cx="133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xmlns="" val="205915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pomiar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pl-PL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sp>
        <p:nvSpPr>
          <p:cNvPr id="58" name="Tytuł 3"/>
          <p:cNvSpPr txBox="1">
            <a:spLocks/>
          </p:cNvSpPr>
          <p:nvPr/>
        </p:nvSpPr>
        <p:spPr>
          <a:xfrm>
            <a:off x="311154" y="464171"/>
            <a:ext cx="11539460" cy="121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pl-PL" b="1" dirty="0" smtClean="0">
                <a:solidFill>
                  <a:srgbClr val="C00000"/>
                </a:solidFill>
                <a:latin typeface="+mn-lt"/>
              </a:rPr>
              <a:t>UWAGA!</a:t>
            </a:r>
          </a:p>
          <a:p>
            <a:pPr>
              <a:lnSpc>
                <a:spcPts val="2300"/>
              </a:lnSpc>
            </a:pPr>
            <a:r>
              <a:rPr lang="pl-PL" dirty="0" smtClean="0">
                <a:latin typeface="+mn-lt"/>
              </a:rPr>
              <a:t>Struktura miejscowości badanych województw w aktualnym pomiarze w istotny sposób różni się w porównaniu do poprzedniego pomiaru. Z tego powodu należy zachować dużą ostrożność podczas porównywania wyników danego województwa z aktualnej fali vs. poprzednia.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5855097" y="6443476"/>
            <a:ext cx="3640536" cy="221275"/>
            <a:chOff x="5705036" y="4067689"/>
            <a:chExt cx="3291275" cy="231642"/>
          </a:xfrm>
        </p:grpSpPr>
        <p:sp>
          <p:nvSpPr>
            <p:cNvPr id="26" name="pole tekstowe 25"/>
            <p:cNvSpPr txBox="1"/>
            <p:nvPr/>
          </p:nvSpPr>
          <p:spPr>
            <a:xfrm>
              <a:off x="5705036" y="4126795"/>
              <a:ext cx="3291275" cy="144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i="1" dirty="0" smtClean="0">
                  <a:solidFill>
                    <a:schemeClr val="bg1">
                      <a:lumMod val="50000"/>
                    </a:schemeClr>
                  </a:solidFill>
                </a:rPr>
                <a:t> - </a:t>
              </a:r>
              <a:r>
                <a:rPr lang="pl-PL" sz="800" i="1" dirty="0" smtClean="0">
                  <a:solidFill>
                    <a:schemeClr val="bg1">
                      <a:lumMod val="50000"/>
                    </a:schemeClr>
                  </a:solidFill>
                </a:rPr>
                <a:t>istotnie wyższy/ niższy wynik </a:t>
              </a:r>
              <a:r>
                <a:rPr lang="pl-PL" sz="800" i="1" dirty="0" err="1" smtClean="0">
                  <a:solidFill>
                    <a:schemeClr val="bg1">
                      <a:lumMod val="50000"/>
                    </a:schemeClr>
                  </a:solidFill>
                </a:rPr>
                <a:t>vs</a:t>
              </a:r>
              <a:r>
                <a:rPr lang="pl-PL" sz="800" i="1" dirty="0" smtClean="0">
                  <a:solidFill>
                    <a:schemeClr val="bg1">
                      <a:lumMod val="50000"/>
                    </a:schemeClr>
                  </a:solidFill>
                </a:rPr>
                <a:t>. poprzedni pomiar przy 95% poziomie ufności</a:t>
              </a:r>
              <a:endParaRPr lang="en-US" sz="9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2" name="Grupa 69"/>
            <p:cNvGrpSpPr/>
            <p:nvPr/>
          </p:nvGrpSpPr>
          <p:grpSpPr>
            <a:xfrm>
              <a:off x="5789316" y="4067689"/>
              <a:ext cx="178971" cy="231642"/>
              <a:chOff x="-113597" y="1023183"/>
              <a:chExt cx="178971" cy="231642"/>
            </a:xfrm>
          </p:grpSpPr>
          <p:sp>
            <p:nvSpPr>
              <p:cNvPr id="33" name="Strzałka w górę 32"/>
              <p:cNvSpPr/>
              <p:nvPr/>
            </p:nvSpPr>
            <p:spPr>
              <a:xfrm>
                <a:off x="-113597" y="1023183"/>
                <a:ext cx="84620" cy="228284"/>
              </a:xfrm>
              <a:prstGeom prst="upArrow">
                <a:avLst/>
              </a:prstGeom>
              <a:solidFill>
                <a:srgbClr val="00B05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Strzałka w górę 33"/>
              <p:cNvSpPr/>
              <p:nvPr/>
            </p:nvSpPr>
            <p:spPr>
              <a:xfrm flipV="1">
                <a:off x="-19801" y="1036067"/>
                <a:ext cx="85175" cy="218758"/>
              </a:xfrm>
              <a:prstGeom prst="upArrow">
                <a:avLst/>
              </a:prstGeom>
              <a:solidFill>
                <a:srgbClr val="FF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1" name="pole tekstowe 30"/>
          <p:cNvSpPr txBox="1"/>
          <p:nvPr/>
        </p:nvSpPr>
        <p:spPr>
          <a:xfrm>
            <a:off x="7673419" y="5904260"/>
            <a:ext cx="4123399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pl-PL" sz="1200" dirty="0" smtClean="0"/>
              <a:t>I pomiar = poprzednia edycja dla danego województwa</a:t>
            </a:r>
          </a:p>
          <a:p>
            <a:r>
              <a:rPr lang="pl-PL" sz="1200" dirty="0" smtClean="0"/>
              <a:t>II pomiar = obecna V edycja badania</a:t>
            </a:r>
            <a:endParaRPr lang="pl-PL" sz="12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748467" y="6270141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7F7F7F"/>
                </a:solidFill>
              </a:rPr>
              <a:t>Dane w % | </a:t>
            </a:r>
            <a:r>
              <a:rPr lang="pl-PL" sz="1000" dirty="0">
                <a:solidFill>
                  <a:srgbClr val="7F7F7F"/>
                </a:solidFill>
              </a:rPr>
              <a:t>BAZA: </a:t>
            </a:r>
            <a:r>
              <a:rPr lang="en-US" sz="1000" dirty="0" smtClean="0">
                <a:solidFill>
                  <a:srgbClr val="7F7F7F"/>
                </a:solidFill>
              </a:rPr>
              <a:t>N=</a:t>
            </a:r>
            <a:r>
              <a:rPr lang="pl-PL" sz="1000" dirty="0">
                <a:solidFill>
                  <a:srgbClr val="7F7F7F"/>
                </a:solidFill>
              </a:rPr>
              <a:t>2718/2024/ 1111/2205/ 1436/1733/ 983/3265/ 1733/2356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23" name="Strzałka w górę 22"/>
          <p:cNvSpPr/>
          <p:nvPr/>
        </p:nvSpPr>
        <p:spPr>
          <a:xfrm>
            <a:off x="1517798" y="3872511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trzałka w górę 23"/>
          <p:cNvSpPr/>
          <p:nvPr/>
        </p:nvSpPr>
        <p:spPr>
          <a:xfrm flipV="1">
            <a:off x="1517184" y="2564531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trzałka w górę 26"/>
          <p:cNvSpPr/>
          <p:nvPr/>
        </p:nvSpPr>
        <p:spPr>
          <a:xfrm>
            <a:off x="826337" y="2354084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trzałka w górę 27"/>
          <p:cNvSpPr/>
          <p:nvPr/>
        </p:nvSpPr>
        <p:spPr>
          <a:xfrm>
            <a:off x="3537098" y="4488819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trzałka w górę 28"/>
          <p:cNvSpPr/>
          <p:nvPr/>
        </p:nvSpPr>
        <p:spPr>
          <a:xfrm flipV="1">
            <a:off x="3536484" y="3198225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trzałka w górę 29"/>
          <p:cNvSpPr/>
          <p:nvPr/>
        </p:nvSpPr>
        <p:spPr>
          <a:xfrm flipV="1">
            <a:off x="3536484" y="2249600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rzałka w górę 36"/>
          <p:cNvSpPr/>
          <p:nvPr/>
        </p:nvSpPr>
        <p:spPr>
          <a:xfrm>
            <a:off x="5556398" y="2516197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trzałka w górę 37"/>
          <p:cNvSpPr/>
          <p:nvPr/>
        </p:nvSpPr>
        <p:spPr>
          <a:xfrm flipV="1">
            <a:off x="5552551" y="3849651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trzałka w górę 38"/>
          <p:cNvSpPr/>
          <p:nvPr/>
        </p:nvSpPr>
        <p:spPr>
          <a:xfrm flipV="1">
            <a:off x="7579205" y="3721285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trzałka w górę 39"/>
          <p:cNvSpPr/>
          <p:nvPr/>
        </p:nvSpPr>
        <p:spPr>
          <a:xfrm>
            <a:off x="7579819" y="2354084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trzałka w górę 40"/>
          <p:cNvSpPr/>
          <p:nvPr/>
        </p:nvSpPr>
        <p:spPr>
          <a:xfrm>
            <a:off x="9641518" y="4208122"/>
            <a:ext cx="93600" cy="218067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trzałka w górę 41"/>
          <p:cNvSpPr/>
          <p:nvPr/>
        </p:nvSpPr>
        <p:spPr>
          <a:xfrm flipV="1">
            <a:off x="9640904" y="3059504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Strzałka w górę 42"/>
          <p:cNvSpPr/>
          <p:nvPr/>
        </p:nvSpPr>
        <p:spPr>
          <a:xfrm flipV="1">
            <a:off x="9640904" y="2378606"/>
            <a:ext cx="94214" cy="208968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11154" y="273345"/>
            <a:ext cx="8947195" cy="295108"/>
          </a:xfrm>
        </p:spPr>
        <p:txBody>
          <a:bodyPr>
            <a:noAutofit/>
          </a:bodyPr>
          <a:lstStyle/>
          <a:p>
            <a:r>
              <a:rPr lang="pl-PL" dirty="0"/>
              <a:t>Struktura płci w poszczególnych województwach V edycji</a:t>
            </a:r>
            <a:endParaRPr lang="en-US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748467" y="6214303"/>
            <a:ext cx="6270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7F7F7F"/>
                </a:solidFill>
              </a:rPr>
              <a:t>Dane w % | BAZA: </a:t>
            </a:r>
            <a:r>
              <a:rPr lang="en-US" sz="1000" dirty="0">
                <a:solidFill>
                  <a:srgbClr val="7F7F7F"/>
                </a:solidFill>
              </a:rPr>
              <a:t>N=</a:t>
            </a:r>
            <a:r>
              <a:rPr lang="pl-PL" sz="1000" dirty="0">
                <a:solidFill>
                  <a:srgbClr val="7F7F7F"/>
                </a:solidFill>
              </a:rPr>
              <a:t>2022/2205/1732/3263/2355</a:t>
            </a:r>
            <a:endParaRPr lang="en-US" sz="1000" dirty="0">
              <a:solidFill>
                <a:srgbClr val="7F7F7F"/>
              </a:solidFill>
            </a:endParaRPr>
          </a:p>
        </p:txBody>
      </p:sp>
      <p:graphicFrame>
        <p:nvGraphicFramePr>
          <p:cNvPr id="52" name="Tabela 51"/>
          <p:cNvGraphicFramePr>
            <a:graphicFrameLocks noGrp="1"/>
          </p:cNvGraphicFramePr>
          <p:nvPr>
            <p:extLst/>
          </p:nvPr>
        </p:nvGraphicFramePr>
        <p:xfrm>
          <a:off x="1410614" y="4337192"/>
          <a:ext cx="1044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xmlns="" val="890527276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395722104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2151523913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811281352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xmlns="" val="180737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(B)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(D)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pl-PL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735953"/>
                  </a:ext>
                </a:extLst>
              </a:tr>
            </a:tbl>
          </a:graphicData>
        </a:graphic>
      </p:graphicFrame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3609128293"/>
              </p:ext>
            </p:extLst>
          </p:nvPr>
        </p:nvGraphicFramePr>
        <p:xfrm>
          <a:off x="1337802" y="2229038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Wykres 52"/>
          <p:cNvGraphicFramePr/>
          <p:nvPr>
            <p:extLst>
              <p:ext uri="{D42A27DB-BD31-4B8C-83A1-F6EECF244321}">
                <p14:modId xmlns:p14="http://schemas.microsoft.com/office/powerpoint/2010/main" val="3632347675"/>
              </p:ext>
            </p:extLst>
          </p:nvPr>
        </p:nvGraphicFramePr>
        <p:xfrm>
          <a:off x="4195" y="2604430"/>
          <a:ext cx="1091274" cy="83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4" name="Grupa 53"/>
          <p:cNvGrpSpPr/>
          <p:nvPr/>
        </p:nvGrpSpPr>
        <p:grpSpPr>
          <a:xfrm>
            <a:off x="10001971" y="5794869"/>
            <a:ext cx="1636268" cy="220806"/>
            <a:chOff x="10210990" y="5300292"/>
            <a:chExt cx="1636268" cy="220806"/>
          </a:xfrm>
        </p:grpSpPr>
        <p:sp>
          <p:nvSpPr>
            <p:cNvPr id="55" name="pole tekstowe 54"/>
            <p:cNvSpPr txBox="1"/>
            <p:nvPr/>
          </p:nvSpPr>
          <p:spPr>
            <a:xfrm>
              <a:off x="10210990" y="5305098"/>
              <a:ext cx="360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pl-PL" sz="1400" dirty="0">
                  <a:solidFill>
                    <a:srgbClr val="404040"/>
                  </a:solidFill>
                </a:rPr>
                <a:t>xx</a:t>
              </a:r>
              <a:endParaRPr lang="pl-PL" sz="1600" dirty="0">
                <a:solidFill>
                  <a:srgbClr val="404040"/>
                </a:solidFill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0606760" y="5300292"/>
              <a:ext cx="124049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pl-PL" sz="1200" dirty="0"/>
                <a:t>- poprzednia edycja</a:t>
              </a:r>
            </a:p>
          </p:txBody>
        </p:sp>
      </p:grpSp>
      <p:graphicFrame>
        <p:nvGraphicFramePr>
          <p:cNvPr id="61" name="Wykres 60"/>
          <p:cNvGraphicFramePr/>
          <p:nvPr>
            <p:extLst>
              <p:ext uri="{D42A27DB-BD31-4B8C-83A1-F6EECF244321}">
                <p14:modId xmlns:p14="http://schemas.microsoft.com/office/powerpoint/2010/main" val="3553001041"/>
              </p:ext>
            </p:extLst>
          </p:nvPr>
        </p:nvGraphicFramePr>
        <p:xfrm>
          <a:off x="3426094" y="2229038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Wykres 61"/>
          <p:cNvGraphicFramePr/>
          <p:nvPr>
            <p:extLst>
              <p:ext uri="{D42A27DB-BD31-4B8C-83A1-F6EECF244321}">
                <p14:modId xmlns:p14="http://schemas.microsoft.com/office/powerpoint/2010/main" val="292088102"/>
              </p:ext>
            </p:extLst>
          </p:nvPr>
        </p:nvGraphicFramePr>
        <p:xfrm>
          <a:off x="5514386" y="2229038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" name="Wykres 62"/>
          <p:cNvGraphicFramePr/>
          <p:nvPr>
            <p:extLst/>
          </p:nvPr>
        </p:nvGraphicFramePr>
        <p:xfrm>
          <a:off x="7602678" y="2229038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4" name="Wykres 63"/>
          <p:cNvGraphicFramePr/>
          <p:nvPr>
            <p:extLst/>
          </p:nvPr>
        </p:nvGraphicFramePr>
        <p:xfrm>
          <a:off x="9690969" y="2229038"/>
          <a:ext cx="2234146" cy="18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4" name="pole tekstowe 73"/>
          <p:cNvSpPr txBox="1"/>
          <p:nvPr/>
        </p:nvSpPr>
        <p:spPr>
          <a:xfrm>
            <a:off x="1826296" y="3963084"/>
            <a:ext cx="360000" cy="21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</a:t>
            </a:r>
          </a:p>
        </p:txBody>
      </p:sp>
      <p:sp>
        <p:nvSpPr>
          <p:cNvPr id="101" name="pole tekstowe 100"/>
          <p:cNvSpPr txBox="1"/>
          <p:nvPr/>
        </p:nvSpPr>
        <p:spPr>
          <a:xfrm>
            <a:off x="2550293" y="2047259"/>
            <a:ext cx="360000" cy="21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</a:t>
            </a:r>
          </a:p>
        </p:txBody>
      </p:sp>
      <p:sp>
        <p:nvSpPr>
          <p:cNvPr id="102" name="pole tekstowe 101"/>
          <p:cNvSpPr txBox="1"/>
          <p:nvPr/>
        </p:nvSpPr>
        <p:spPr>
          <a:xfrm>
            <a:off x="3951891" y="3963084"/>
            <a:ext cx="360000" cy="21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48</a:t>
            </a:r>
          </a:p>
        </p:txBody>
      </p:sp>
      <p:sp>
        <p:nvSpPr>
          <p:cNvPr id="103" name="pole tekstowe 102"/>
          <p:cNvSpPr txBox="1"/>
          <p:nvPr/>
        </p:nvSpPr>
        <p:spPr>
          <a:xfrm>
            <a:off x="4675888" y="2047259"/>
            <a:ext cx="360000" cy="21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</a:t>
            </a:r>
          </a:p>
        </p:txBody>
      </p:sp>
      <p:sp>
        <p:nvSpPr>
          <p:cNvPr id="104" name="pole tekstowe 103"/>
          <p:cNvSpPr txBox="1"/>
          <p:nvPr/>
        </p:nvSpPr>
        <p:spPr>
          <a:xfrm>
            <a:off x="6020010" y="3963084"/>
            <a:ext cx="360000" cy="21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</a:t>
            </a:r>
          </a:p>
        </p:txBody>
      </p:sp>
      <p:sp>
        <p:nvSpPr>
          <p:cNvPr id="105" name="pole tekstowe 104"/>
          <p:cNvSpPr txBox="1"/>
          <p:nvPr/>
        </p:nvSpPr>
        <p:spPr>
          <a:xfrm>
            <a:off x="6744007" y="2047259"/>
            <a:ext cx="360000" cy="21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</a:t>
            </a:r>
          </a:p>
        </p:txBody>
      </p:sp>
      <p:sp>
        <p:nvSpPr>
          <p:cNvPr id="106" name="pole tekstowe 105"/>
          <p:cNvSpPr txBox="1"/>
          <p:nvPr/>
        </p:nvSpPr>
        <p:spPr>
          <a:xfrm>
            <a:off x="8138575" y="3963084"/>
            <a:ext cx="360000" cy="21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</a:t>
            </a:r>
          </a:p>
        </p:txBody>
      </p:sp>
      <p:sp>
        <p:nvSpPr>
          <p:cNvPr id="107" name="pole tekstowe 106"/>
          <p:cNvSpPr txBox="1"/>
          <p:nvPr/>
        </p:nvSpPr>
        <p:spPr>
          <a:xfrm>
            <a:off x="8862572" y="2047259"/>
            <a:ext cx="360000" cy="21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</a:t>
            </a:r>
          </a:p>
        </p:txBody>
      </p:sp>
      <p:sp>
        <p:nvSpPr>
          <p:cNvPr id="108" name="pole tekstowe 107"/>
          <p:cNvSpPr txBox="1"/>
          <p:nvPr/>
        </p:nvSpPr>
        <p:spPr>
          <a:xfrm>
            <a:off x="10219880" y="3963084"/>
            <a:ext cx="360000" cy="21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</a:p>
        </p:txBody>
      </p:sp>
      <p:sp>
        <p:nvSpPr>
          <p:cNvPr id="109" name="pole tekstowe 108"/>
          <p:cNvSpPr txBox="1"/>
          <p:nvPr/>
        </p:nvSpPr>
        <p:spPr>
          <a:xfrm>
            <a:off x="10943877" y="2047259"/>
            <a:ext cx="360000" cy="21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16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</a:p>
        </p:txBody>
      </p:sp>
      <p:sp>
        <p:nvSpPr>
          <p:cNvPr id="29" name="Text Box 109"/>
          <p:cNvSpPr txBox="1">
            <a:spLocks noChangeArrowheads="1"/>
          </p:cNvSpPr>
          <p:nvPr/>
        </p:nvSpPr>
        <p:spPr bwMode="auto">
          <a:xfrm>
            <a:off x="5895248" y="6668057"/>
            <a:ext cx="3957512" cy="12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defTabSz="355600">
              <a:lnSpc>
                <a:spcPct val="80000"/>
              </a:lnSpc>
              <a:buSzPct val="85000"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B C D E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- </a:t>
            </a:r>
            <a:r>
              <a:rPr lang="pl-PL" sz="1000" i="1" kern="0" dirty="0">
                <a:solidFill>
                  <a:srgbClr val="7F7F7F"/>
                </a:solidFill>
              </a:rPr>
              <a:t>istotnie wyższy wynik przy 95% poziomie ufności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1430808" y="2991032"/>
            <a:ext cx="218655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>
                <a:solidFill>
                  <a:srgbClr val="C00000"/>
                </a:solidFill>
                <a:latin typeface="Calibri"/>
              </a:rPr>
              <a:t>DE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9376276" y="2879131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11446732" y="2911603"/>
            <a:ext cx="160989" cy="22380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791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noProof="0" dirty="0">
                <a:solidFill>
                  <a:srgbClr val="C00000"/>
                </a:solidFill>
                <a:latin typeface="Calibri"/>
              </a:rPr>
              <a:t>A</a:t>
            </a:r>
            <a:endParaRPr kumimoji="0" lang="pl-PL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95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 Template - Ipsos Marketing - szeroki">
  <a:themeElements>
    <a:clrScheme name="Niestandardowy 1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7189</TotalTime>
  <Words>4774</Words>
  <Application>Microsoft Office PowerPoint</Application>
  <PresentationFormat>Niestandardowy</PresentationFormat>
  <Paragraphs>1441</Paragraphs>
  <Slides>45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45</vt:i4>
      </vt:variant>
    </vt:vector>
  </HeadingPairs>
  <TitlesOfParts>
    <vt:vector size="47" baseType="lpstr">
      <vt:lpstr>Motyw pakietu Office</vt:lpstr>
      <vt:lpstr>1_PPT Template - Ipsos Marketing - szeroki</vt:lpstr>
      <vt:lpstr>BADANIE PRZESIEWOWE STANU UZĘBIENIA WŚRÓD DZIECI ZE SZKÓŁ PODSTAWOWYCH – FALA 5</vt:lpstr>
      <vt:lpstr>Prezentacja programu PowerPoint</vt:lpstr>
      <vt:lpstr>INFORMACJE  O BADANIU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 WYNIKÓW</vt:lpstr>
      <vt:lpstr>Prezentacja programu PowerPoint</vt:lpstr>
      <vt:lpstr>Prezentacja programu PowerPoint</vt:lpstr>
      <vt:lpstr>Prezentacja programu PowerPoint</vt:lpstr>
      <vt:lpstr>Prezentacja programu PowerPoint</vt:lpstr>
      <vt:lpstr>poziom próchnicy</vt:lpstr>
      <vt:lpstr>Ogółem, w województwach objętych akcją Chroń Dziecięce Uśmiechy w V edycji, niemal 3/4 dzieci ma problemy z próchnicą. </vt:lpstr>
      <vt:lpstr>Problem próchnicy zębów częściej dotyczy dzieci z grupy wiekowej 5-9 lat i dzieci mieszkających w mniejszych miastach i wsiach. Średnio, jedno dziecko ma prawie 3 zęby z próchnicą. </vt:lpstr>
      <vt:lpstr>Częstsze mycie zębów ma pozytywny wpływ na zmniejszenie problemu próchnicy zębów u dzieci, natomiast nie widać różnicy w poziomie próchnicy ze względu na częstotliwość wizyt u dentysty.</vt:lpstr>
      <vt:lpstr>Nie ma istotnych różnic w poziomie próchnicy u dzieci względem czasu mycia zębów, natomiast dzieci, które używają nici dentystycznych mają istotnie niższy poziom próchnicy niż pozostałe.</vt:lpstr>
      <vt:lpstr>Problem próchnicy w większym stopniu dotyczy zębów mlecznych. Mniej niż połowa dzieci ma wypełnienia zębowe, a co piąte dziecko ma wypełnienie w zębach stałych.</vt:lpstr>
      <vt:lpstr>Prezentacja programu PowerPoint</vt:lpstr>
      <vt:lpstr>Prezentacja programu PowerPoint</vt:lpstr>
      <vt:lpstr>Prezentacja programu PowerPoint</vt:lpstr>
      <vt:lpstr>SZCZEGÓŁOWE WYNIKI -    województwa  V Edycja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APPENDIX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Bartlomiej Platkowski</dc:creator>
  <cp:lastModifiedBy>Ivanna Chernyk</cp:lastModifiedBy>
  <cp:revision>818</cp:revision>
  <cp:lastPrinted>2017-01-27T23:29:44Z</cp:lastPrinted>
  <dcterms:created xsi:type="dcterms:W3CDTF">2016-08-02T08:57:36Z</dcterms:created>
  <dcterms:modified xsi:type="dcterms:W3CDTF">2018-07-31T07:09:37Z</dcterms:modified>
</cp:coreProperties>
</file>